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86"/>
  </p:notesMasterIdLst>
  <p:handoutMasterIdLst>
    <p:handoutMasterId r:id="rId87"/>
  </p:handoutMasterIdLst>
  <p:sldIdLst>
    <p:sldId id="256" r:id="rId2"/>
    <p:sldId id="504" r:id="rId3"/>
    <p:sldId id="505" r:id="rId4"/>
    <p:sldId id="548" r:id="rId5"/>
    <p:sldId id="549" r:id="rId6"/>
    <p:sldId id="550" r:id="rId7"/>
    <p:sldId id="533" r:id="rId8"/>
    <p:sldId id="532" r:id="rId9"/>
    <p:sldId id="535" r:id="rId10"/>
    <p:sldId id="536" r:id="rId11"/>
    <p:sldId id="511" r:id="rId12"/>
    <p:sldId id="419" r:id="rId13"/>
    <p:sldId id="512" r:id="rId14"/>
    <p:sldId id="554" r:id="rId15"/>
    <p:sldId id="514" r:id="rId16"/>
    <p:sldId id="515" r:id="rId17"/>
    <p:sldId id="547" r:id="rId18"/>
    <p:sldId id="587" r:id="rId19"/>
    <p:sldId id="516" r:id="rId20"/>
    <p:sldId id="576" r:id="rId21"/>
    <p:sldId id="552" r:id="rId22"/>
    <p:sldId id="577" r:id="rId23"/>
    <p:sldId id="578" r:id="rId24"/>
    <p:sldId id="579" r:id="rId25"/>
    <p:sldId id="580" r:id="rId26"/>
    <p:sldId id="581" r:id="rId27"/>
    <p:sldId id="582" r:id="rId28"/>
    <p:sldId id="500" r:id="rId29"/>
    <p:sldId id="583" r:id="rId30"/>
    <p:sldId id="584" r:id="rId31"/>
    <p:sldId id="524" r:id="rId32"/>
    <p:sldId id="451" r:id="rId33"/>
    <p:sldId id="539" r:id="rId34"/>
    <p:sldId id="540" r:id="rId35"/>
    <p:sldId id="543" r:id="rId36"/>
    <p:sldId id="541" r:id="rId37"/>
    <p:sldId id="457" r:id="rId38"/>
    <p:sldId id="542" r:id="rId39"/>
    <p:sldId id="586" r:id="rId40"/>
    <p:sldId id="480" r:id="rId41"/>
    <p:sldId id="459" r:id="rId42"/>
    <p:sldId id="460" r:id="rId43"/>
    <p:sldId id="557" r:id="rId44"/>
    <p:sldId id="545" r:id="rId45"/>
    <p:sldId id="521" r:id="rId46"/>
    <p:sldId id="555" r:id="rId47"/>
    <p:sldId id="556" r:id="rId48"/>
    <p:sldId id="558" r:id="rId49"/>
    <p:sldId id="571" r:id="rId50"/>
    <p:sldId id="572" r:id="rId51"/>
    <p:sldId id="574" r:id="rId52"/>
    <p:sldId id="575" r:id="rId53"/>
    <p:sldId id="570" r:id="rId54"/>
    <p:sldId id="538" r:id="rId55"/>
    <p:sldId id="502" r:id="rId56"/>
    <p:sldId id="567" r:id="rId57"/>
    <p:sldId id="569" r:id="rId58"/>
    <p:sldId id="551" r:id="rId59"/>
    <p:sldId id="564" r:id="rId60"/>
    <p:sldId id="565" r:id="rId61"/>
    <p:sldId id="562" r:id="rId62"/>
    <p:sldId id="561" r:id="rId63"/>
    <p:sldId id="559" r:id="rId64"/>
    <p:sldId id="546" r:id="rId65"/>
    <p:sldId id="560" r:id="rId66"/>
    <p:sldId id="485" r:id="rId67"/>
    <p:sldId id="486" r:id="rId68"/>
    <p:sldId id="430" r:id="rId69"/>
    <p:sldId id="513" r:id="rId70"/>
    <p:sldId id="436" r:id="rId71"/>
    <p:sldId id="448" r:id="rId72"/>
    <p:sldId id="468" r:id="rId73"/>
    <p:sldId id="527" r:id="rId74"/>
    <p:sldId id="506" r:id="rId75"/>
    <p:sldId id="528" r:id="rId76"/>
    <p:sldId id="529" r:id="rId77"/>
    <p:sldId id="510" r:id="rId78"/>
    <p:sldId id="508" r:id="rId79"/>
    <p:sldId id="507" r:id="rId80"/>
    <p:sldId id="433" r:id="rId81"/>
    <p:sldId id="438" r:id="rId82"/>
    <p:sldId id="509" r:id="rId83"/>
    <p:sldId id="534" r:id="rId84"/>
    <p:sldId id="566"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385723"/>
    <a:srgbClr val="0033CC"/>
    <a:srgbClr val="70AD47"/>
    <a:srgbClr val="FFFFFF"/>
    <a:srgbClr val="00594F"/>
    <a:srgbClr val="861F41"/>
    <a:srgbClr val="862041"/>
    <a:srgbClr val="A94D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0347A-772B-448D-9685-9316DFF35C24}" v="1" dt="2018-12-10T23:40:10.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46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494E30-0CEF-455C-9893-EBB79E7DB3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04B8DD-7A2D-4AC0-A503-99F513B6C0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30DBC2-E59B-4CFF-917A-A31778D6156B}" type="datetimeFigureOut">
              <a:rPr lang="en-US" smtClean="0"/>
              <a:t>2021-02-04</a:t>
            </a:fld>
            <a:endParaRPr lang="en-US"/>
          </a:p>
        </p:txBody>
      </p:sp>
      <p:sp>
        <p:nvSpPr>
          <p:cNvPr id="4" name="Footer Placeholder 3">
            <a:extLst>
              <a:ext uri="{FF2B5EF4-FFF2-40B4-BE49-F238E27FC236}">
                <a16:creationId xmlns:a16="http://schemas.microsoft.com/office/drawing/2014/main" id="{B2071C73-2127-42A4-A107-953CC8BD55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28F5769-46AA-4D57-BF22-E71CF6FE60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029630-5A46-4C40-82A0-76A4DF0D4802}" type="slidenum">
              <a:rPr lang="en-US" smtClean="0"/>
              <a:t>‹#›</a:t>
            </a:fld>
            <a:endParaRPr lang="en-US"/>
          </a:p>
        </p:txBody>
      </p:sp>
    </p:spTree>
    <p:extLst>
      <p:ext uri="{BB962C8B-B14F-4D97-AF65-F5344CB8AC3E}">
        <p14:creationId xmlns:p14="http://schemas.microsoft.com/office/powerpoint/2010/main" val="1059447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8FA95-5CE2-4AE8-9285-B81458C10B24}" type="datetimeFigureOut">
              <a:rPr lang="en-US" smtClean="0"/>
              <a:t>2021-02-04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FB2DA-034C-4B80-BE45-FAC0BC95B3DA}" type="slidenum">
              <a:rPr lang="en-US" smtClean="0"/>
              <a:t>‹#›</a:t>
            </a:fld>
            <a:endParaRPr lang="en-US"/>
          </a:p>
        </p:txBody>
      </p:sp>
    </p:spTree>
    <p:extLst>
      <p:ext uri="{BB962C8B-B14F-4D97-AF65-F5344CB8AC3E}">
        <p14:creationId xmlns:p14="http://schemas.microsoft.com/office/powerpoint/2010/main" val="2184924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1</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23</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24</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33</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34</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7</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Remove the figure on the left</a:t>
            </a:r>
          </a:p>
        </p:txBody>
      </p:sp>
      <p:sp>
        <p:nvSpPr>
          <p:cNvPr id="4" name="Slide Number Placeholder 3"/>
          <p:cNvSpPr>
            <a:spLocks noGrp="1"/>
          </p:cNvSpPr>
          <p:nvPr>
            <p:ph type="sldNum" sz="quarter" idx="5"/>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3974341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Never go back</a:t>
            </a:r>
          </a:p>
        </p:txBody>
      </p:sp>
      <p:sp>
        <p:nvSpPr>
          <p:cNvPr id="4" name="Slide Number Placeholder 3"/>
          <p:cNvSpPr>
            <a:spLocks noGrp="1"/>
          </p:cNvSpPr>
          <p:nvPr>
            <p:ph type="sldNum" sz="quarter" idx="5"/>
          </p:nvPr>
        </p:nvSpPr>
        <p:spPr/>
        <p:txBody>
          <a:bodyPr/>
          <a:lstStyle/>
          <a:p>
            <a:fld id="{700FB2DA-034C-4B80-BE45-FAC0BC95B3DA}" type="slidenum">
              <a:rPr lang="en-US" smtClean="0"/>
              <a:t>60</a:t>
            </a:fld>
            <a:endParaRPr lang="en-US"/>
          </a:p>
        </p:txBody>
      </p:sp>
    </p:spTree>
    <p:extLst>
      <p:ext uri="{BB962C8B-B14F-4D97-AF65-F5344CB8AC3E}">
        <p14:creationId xmlns:p14="http://schemas.microsoft.com/office/powerpoint/2010/main" val="6968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sequences with the properties we’ve proven provide maximal demand. Because of this, we only search for dominant sequences across the range of available speeds.</a:t>
            </a:r>
          </a:p>
        </p:txBody>
      </p:sp>
      <p:sp>
        <p:nvSpPr>
          <p:cNvPr id="4" name="Slide Number Placeholder 3"/>
          <p:cNvSpPr>
            <a:spLocks noGrp="1"/>
          </p:cNvSpPr>
          <p:nvPr>
            <p:ph type="sldNum" sz="quarter" idx="10"/>
          </p:nvPr>
        </p:nvSpPr>
        <p:spPr/>
        <p:txBody>
          <a:bodyPr/>
          <a:lstStyle/>
          <a:p>
            <a:fld id="{700FB2DA-034C-4B80-BE45-FAC0BC95B3DA}" type="slidenum">
              <a:rPr lang="en-US" smtClean="0"/>
              <a:t>61</a:t>
            </a:fld>
            <a:endParaRPr lang="en-US"/>
          </a:p>
        </p:txBody>
      </p:sp>
    </p:spTree>
    <p:extLst>
      <p:ext uri="{BB962C8B-B14F-4D97-AF65-F5344CB8AC3E}">
        <p14:creationId xmlns:p14="http://schemas.microsoft.com/office/powerpoint/2010/main" val="3194597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prove characteristics of these dominant sequences which guarantee that when compared with one another…</a:t>
            </a:r>
          </a:p>
        </p:txBody>
      </p:sp>
      <p:sp>
        <p:nvSpPr>
          <p:cNvPr id="4" name="Slide Number Placeholder 3"/>
          <p:cNvSpPr>
            <a:spLocks noGrp="1"/>
          </p:cNvSpPr>
          <p:nvPr>
            <p:ph type="sldNum" sz="quarter" idx="10"/>
          </p:nvPr>
        </p:nvSpPr>
        <p:spPr/>
        <p:txBody>
          <a:bodyPr/>
          <a:lstStyle/>
          <a:p>
            <a:fld id="{700FB2DA-034C-4B80-BE45-FAC0BC95B3DA}" type="slidenum">
              <a:rPr lang="en-US" smtClean="0"/>
              <a:t>62</a:t>
            </a:fld>
            <a:endParaRPr lang="en-US"/>
          </a:p>
        </p:txBody>
      </p:sp>
    </p:spTree>
    <p:extLst>
      <p:ext uri="{BB962C8B-B14F-4D97-AF65-F5344CB8AC3E}">
        <p14:creationId xmlns:p14="http://schemas.microsoft.com/office/powerpoint/2010/main" val="3196849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visualize the need for these sequences, suppose we have three separate sequences. Each sequence with slight variations from the others…</a:t>
            </a:r>
          </a:p>
        </p:txBody>
      </p:sp>
      <p:sp>
        <p:nvSpPr>
          <p:cNvPr id="4" name="Slide Number Placeholder 3"/>
          <p:cNvSpPr>
            <a:spLocks noGrp="1"/>
          </p:cNvSpPr>
          <p:nvPr>
            <p:ph type="sldNum" sz="quarter" idx="10"/>
          </p:nvPr>
        </p:nvSpPr>
        <p:spPr/>
        <p:txBody>
          <a:bodyPr/>
          <a:lstStyle/>
          <a:p>
            <a:fld id="{700FB2DA-034C-4B80-BE45-FAC0BC95B3DA}" type="slidenum">
              <a:rPr lang="en-US" smtClean="0"/>
              <a:t>63</a:t>
            </a:fld>
            <a:endParaRPr lang="en-US"/>
          </a:p>
        </p:txBody>
      </p:sp>
    </p:spTree>
    <p:extLst>
      <p:ext uri="{BB962C8B-B14F-4D97-AF65-F5344CB8AC3E}">
        <p14:creationId xmlns:p14="http://schemas.microsoft.com/office/powerpoint/2010/main" val="343689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8</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71</a:t>
            </a:fld>
            <a:endParaRPr lang="en-US"/>
          </a:p>
        </p:txBody>
      </p:sp>
    </p:spTree>
    <p:extLst>
      <p:ext uri="{BB962C8B-B14F-4D97-AF65-F5344CB8AC3E}">
        <p14:creationId xmlns:p14="http://schemas.microsoft.com/office/powerpoint/2010/main" val="3798146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ECM Responsibilities</a:t>
            </a:r>
          </a:p>
        </p:txBody>
      </p:sp>
      <p:sp>
        <p:nvSpPr>
          <p:cNvPr id="4" name="Slide Number Placeholder 3"/>
          <p:cNvSpPr>
            <a:spLocks noGrp="1"/>
          </p:cNvSpPr>
          <p:nvPr>
            <p:ph type="sldNum" sz="quarter" idx="10"/>
          </p:nvPr>
        </p:nvSpPr>
        <p:spPr/>
        <p:txBody>
          <a:bodyPr/>
          <a:lstStyle/>
          <a:p>
            <a:fld id="{700FB2DA-034C-4B80-BE45-FAC0BC95B3DA}" type="slidenum">
              <a:rPr lang="en-US" smtClean="0"/>
              <a:t>73</a:t>
            </a:fld>
            <a:endParaRPr lang="en-US"/>
          </a:p>
        </p:txBody>
      </p:sp>
    </p:spTree>
    <p:extLst>
      <p:ext uri="{BB962C8B-B14F-4D97-AF65-F5344CB8AC3E}">
        <p14:creationId xmlns:p14="http://schemas.microsoft.com/office/powerpoint/2010/main" val="3426589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ECM Responsibilities</a:t>
            </a:r>
          </a:p>
        </p:txBody>
      </p:sp>
      <p:sp>
        <p:nvSpPr>
          <p:cNvPr id="4" name="Slide Number Placeholder 3"/>
          <p:cNvSpPr>
            <a:spLocks noGrp="1"/>
          </p:cNvSpPr>
          <p:nvPr>
            <p:ph type="sldNum" sz="quarter" idx="10"/>
          </p:nvPr>
        </p:nvSpPr>
        <p:spPr/>
        <p:txBody>
          <a:bodyPr/>
          <a:lstStyle/>
          <a:p>
            <a:fld id="{700FB2DA-034C-4B80-BE45-FAC0BC95B3DA}" type="slidenum">
              <a:rPr lang="en-US" smtClean="0"/>
              <a:t>74</a:t>
            </a:fld>
            <a:endParaRPr lang="en-US"/>
          </a:p>
        </p:txBody>
      </p:sp>
    </p:spTree>
    <p:extLst>
      <p:ext uri="{BB962C8B-B14F-4D97-AF65-F5344CB8AC3E}">
        <p14:creationId xmlns:p14="http://schemas.microsoft.com/office/powerpoint/2010/main" val="4039199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Add a legend about c and \omega</a:t>
            </a:r>
          </a:p>
        </p:txBody>
      </p:sp>
      <p:sp>
        <p:nvSpPr>
          <p:cNvPr id="4" name="Slide Number Placeholder 3"/>
          <p:cNvSpPr>
            <a:spLocks noGrp="1"/>
          </p:cNvSpPr>
          <p:nvPr>
            <p:ph type="sldNum" sz="quarter" idx="5"/>
          </p:nvPr>
        </p:nvSpPr>
        <p:spPr/>
        <p:txBody>
          <a:bodyPr/>
          <a:lstStyle/>
          <a:p>
            <a:fld id="{700FB2DA-034C-4B80-BE45-FAC0BC95B3DA}" type="slidenum">
              <a:rPr lang="en-US" smtClean="0"/>
              <a:t>75</a:t>
            </a:fld>
            <a:endParaRPr lang="en-US"/>
          </a:p>
        </p:txBody>
      </p:sp>
    </p:spTree>
    <p:extLst>
      <p:ext uri="{BB962C8B-B14F-4D97-AF65-F5344CB8AC3E}">
        <p14:creationId xmlns:p14="http://schemas.microsoft.com/office/powerpoint/2010/main" val="1412900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Add a legend about c and \omega</a:t>
            </a:r>
          </a:p>
          <a:p>
            <a:pPr marL="228600" indent="-228600">
              <a:buAutoNum type="arabicPeriod"/>
            </a:pPr>
            <a:r>
              <a:rPr lang="en-US">
                <a:cs typeface="Calibri"/>
              </a:rPr>
              <a:t>“Now that we have the nature of the AVR task, we have to calculate the worst-case demand”</a:t>
            </a:r>
          </a:p>
          <a:p>
            <a:pPr marL="228600" indent="-228600">
              <a:buAutoNum type="arabicPeriod"/>
            </a:pPr>
            <a:r>
              <a:rPr lang="en-US">
                <a:cs typeface="Calibri"/>
              </a:rPr>
              <a:t>“Difficult because…”</a:t>
            </a:r>
          </a:p>
        </p:txBody>
      </p:sp>
      <p:sp>
        <p:nvSpPr>
          <p:cNvPr id="4" name="Slide Number Placeholder 3"/>
          <p:cNvSpPr>
            <a:spLocks noGrp="1"/>
          </p:cNvSpPr>
          <p:nvPr>
            <p:ph type="sldNum" sz="quarter" idx="5"/>
          </p:nvPr>
        </p:nvSpPr>
        <p:spPr/>
        <p:txBody>
          <a:bodyPr/>
          <a:lstStyle/>
          <a:p>
            <a:fld id="{700FB2DA-034C-4B80-BE45-FAC0BC95B3DA}" type="slidenum">
              <a:rPr lang="en-US" smtClean="0"/>
              <a:t>76</a:t>
            </a:fld>
            <a:endParaRPr lang="en-US"/>
          </a:p>
        </p:txBody>
      </p:sp>
    </p:spTree>
    <p:extLst>
      <p:ext uri="{BB962C8B-B14F-4D97-AF65-F5344CB8AC3E}">
        <p14:creationId xmlns:p14="http://schemas.microsoft.com/office/powerpoint/2010/main" val="2039757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Add a legend about c and \omega</a:t>
            </a:r>
          </a:p>
        </p:txBody>
      </p:sp>
      <p:sp>
        <p:nvSpPr>
          <p:cNvPr id="4" name="Slide Number Placeholder 3"/>
          <p:cNvSpPr>
            <a:spLocks noGrp="1"/>
          </p:cNvSpPr>
          <p:nvPr>
            <p:ph type="sldNum" sz="quarter" idx="5"/>
          </p:nvPr>
        </p:nvSpPr>
        <p:spPr/>
        <p:txBody>
          <a:bodyPr/>
          <a:lstStyle/>
          <a:p>
            <a:fld id="{700FB2DA-034C-4B80-BE45-FAC0BC95B3DA}" type="slidenum">
              <a:rPr lang="en-US" smtClean="0"/>
              <a:t>78</a:t>
            </a:fld>
            <a:endParaRPr lang="en-US"/>
          </a:p>
        </p:txBody>
      </p:sp>
    </p:spTree>
    <p:extLst>
      <p:ext uri="{BB962C8B-B14F-4D97-AF65-F5344CB8AC3E}">
        <p14:creationId xmlns:p14="http://schemas.microsoft.com/office/powerpoint/2010/main" val="2595149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Suggested merger with.</a:t>
            </a:r>
          </a:p>
        </p:txBody>
      </p:sp>
      <p:sp>
        <p:nvSpPr>
          <p:cNvPr id="4" name="Slide Number Placeholder 3"/>
          <p:cNvSpPr>
            <a:spLocks noGrp="1"/>
          </p:cNvSpPr>
          <p:nvPr>
            <p:ph type="sldNum" sz="quarter" idx="10"/>
          </p:nvPr>
        </p:nvSpPr>
        <p:spPr/>
        <p:txBody>
          <a:bodyPr/>
          <a:lstStyle/>
          <a:p>
            <a:fld id="{700FB2DA-034C-4B80-BE45-FAC0BC95B3DA}" type="slidenum">
              <a:rPr lang="en-US" smtClean="0"/>
              <a:t>80</a:t>
            </a:fld>
            <a:endParaRPr lang="en-US"/>
          </a:p>
        </p:txBody>
      </p:sp>
    </p:spTree>
    <p:extLst>
      <p:ext uri="{BB962C8B-B14F-4D97-AF65-F5344CB8AC3E}">
        <p14:creationId xmlns:p14="http://schemas.microsoft.com/office/powerpoint/2010/main" val="988042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this to transform timeline to knapsack items</a:t>
            </a:r>
          </a:p>
        </p:txBody>
      </p:sp>
      <p:sp>
        <p:nvSpPr>
          <p:cNvPr id="4" name="Slide Number Placeholder 3"/>
          <p:cNvSpPr>
            <a:spLocks noGrp="1"/>
          </p:cNvSpPr>
          <p:nvPr>
            <p:ph type="sldNum" sz="quarter" idx="5"/>
          </p:nvPr>
        </p:nvSpPr>
        <p:spPr/>
        <p:txBody>
          <a:bodyPr/>
          <a:lstStyle/>
          <a:p>
            <a:fld id="{700FB2DA-034C-4B80-BE45-FAC0BC95B3DA}" type="slidenum">
              <a:rPr lang="en-US" smtClean="0"/>
              <a:t>82</a:t>
            </a:fld>
            <a:endParaRPr lang="en-US"/>
          </a:p>
        </p:txBody>
      </p:sp>
    </p:spTree>
    <p:extLst>
      <p:ext uri="{BB962C8B-B14F-4D97-AF65-F5344CB8AC3E}">
        <p14:creationId xmlns:p14="http://schemas.microsoft.com/office/powerpoint/2010/main" val="3433954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83</a:t>
            </a:fld>
            <a:endParaRPr lang="en-US"/>
          </a:p>
        </p:txBody>
      </p:sp>
    </p:spTree>
    <p:extLst>
      <p:ext uri="{BB962C8B-B14F-4D97-AF65-F5344CB8AC3E}">
        <p14:creationId xmlns:p14="http://schemas.microsoft.com/office/powerpoint/2010/main" val="41670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9</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10</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11</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3752844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Garamond" panose="02020404030301010803" pitchFamily="18"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A14F35-6FB5-4AE6-985C-6D7E02464E44}" type="datetime1">
              <a:rPr lang="en-US" smtClean="0"/>
              <a:t>2021-02-04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t>‹#›</a:t>
            </a:fld>
            <a:endParaRPr lang="en-US"/>
          </a:p>
        </p:txBody>
      </p:sp>
      <p:pic>
        <p:nvPicPr>
          <p:cNvPr id="7" name="Picture 6">
            <a:extLst>
              <a:ext uri="{FF2B5EF4-FFF2-40B4-BE49-F238E27FC236}">
                <a16:creationId xmlns:a16="http://schemas.microsoft.com/office/drawing/2014/main" id="{6B312C4D-5BA1-4BBD-A573-3C0D8E9212D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 y="-388"/>
            <a:ext cx="2231943" cy="1883202"/>
          </a:xfrm>
          <a:prstGeom prst="rect">
            <a:avLst/>
          </a:prstGeom>
        </p:spPr>
      </p:pic>
      <p:sp>
        <p:nvSpPr>
          <p:cNvPr id="8" name="Rectangle 5">
            <a:extLst>
              <a:ext uri="{FF2B5EF4-FFF2-40B4-BE49-F238E27FC236}">
                <a16:creationId xmlns:a16="http://schemas.microsoft.com/office/drawing/2014/main" id="{FE7196A7-27D7-48FC-82F1-488A59ECDAD5}"/>
              </a:ext>
            </a:extLst>
          </p:cNvPr>
          <p:cNvSpPr>
            <a:spLocks noChangeArrowheads="1"/>
          </p:cNvSpPr>
          <p:nvPr userDrawn="1"/>
        </p:nvSpPr>
        <p:spPr bwMode="auto">
          <a:xfrm>
            <a:off x="0" y="6366471"/>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latin typeface="Garamond" panose="02020404030301010803" pitchFamily="18" charset="0"/>
              </a:rPr>
              <a:t>This research was supported in part by the US National Science Foundation (CNS Grant Nos. 1618185 &amp; 1618979)</a:t>
            </a:r>
          </a:p>
          <a:p>
            <a:pPr marL="0" marR="0" lvl="0" indent="0" algn="ctr" defTabSz="914377"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latin typeface="Garamond" panose="02020404030301010803" pitchFamily="18" charset="0"/>
              </a:rPr>
              <a:t>and a Thomas C. Rumble Graduate Fellowship from Wayne State University.</a:t>
            </a:r>
          </a:p>
        </p:txBody>
      </p:sp>
      <p:pic>
        <p:nvPicPr>
          <p:cNvPr id="10" name="Picture 9">
            <a:extLst>
              <a:ext uri="{FF2B5EF4-FFF2-40B4-BE49-F238E27FC236}">
                <a16:creationId xmlns:a16="http://schemas.microsoft.com/office/drawing/2014/main" id="{0EA2A4F5-02A4-4377-A580-5AF21296508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 y="-388"/>
            <a:ext cx="2975924" cy="1883202"/>
          </a:xfrm>
          <a:prstGeom prst="rect">
            <a:avLst/>
          </a:prstGeom>
        </p:spPr>
      </p:pic>
      <p:pic>
        <p:nvPicPr>
          <p:cNvPr id="11" name="Picture 10">
            <a:extLst>
              <a:ext uri="{FF2B5EF4-FFF2-40B4-BE49-F238E27FC236}">
                <a16:creationId xmlns:a16="http://schemas.microsoft.com/office/drawing/2014/main" id="{453C6585-9C0B-438A-983E-5001596C468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74072" y="352956"/>
            <a:ext cx="1253855" cy="1176514"/>
          </a:xfrm>
          <a:prstGeom prst="rect">
            <a:avLst/>
          </a:prstGeom>
        </p:spPr>
      </p:pic>
    </p:spTree>
    <p:extLst>
      <p:ext uri="{BB962C8B-B14F-4D97-AF65-F5344CB8AC3E}">
        <p14:creationId xmlns:p14="http://schemas.microsoft.com/office/powerpoint/2010/main" val="1014376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09DBD0-0C86-444C-AE71-F05C5E907540}" type="datetime1">
              <a:rPr lang="en-US" smtClean="0"/>
              <a:t>2021-02-04</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27E7E7A5-F0E0-4AB9-BAC1-6F0FBA1E0DDC}"/>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357398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Garamond" panose="02020404030301010803"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9AADA8-F714-4DF5-B0BB-2F9244A97743}" type="datetime1">
              <a:rPr lang="en-US" smtClean="0"/>
              <a:t>2021-02-04</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8A85A79C-43E6-455E-B4E7-875266E77D96}"/>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740532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501431-EE2E-4DE2-91DA-9736CEEDF4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 y="-388"/>
            <a:ext cx="2231943" cy="1883202"/>
          </a:xfrm>
          <a:prstGeom prst="rect">
            <a:avLst/>
          </a:prstGeom>
        </p:spPr>
      </p:pic>
      <p:sp>
        <p:nvSpPr>
          <p:cNvPr id="9" name="Title 1"/>
          <p:cNvSpPr>
            <a:spLocks noGrp="1"/>
          </p:cNvSpPr>
          <p:nvPr>
            <p:ph type="ctrTitle" hasCustomPrompt="1"/>
          </p:nvPr>
        </p:nvSpPr>
        <p:spPr>
          <a:xfrm>
            <a:off x="1143000" y="1852577"/>
            <a:ext cx="6858000" cy="1657386"/>
          </a:xfrm>
        </p:spPr>
        <p:txBody>
          <a:bodyPr>
            <a:noAutofit/>
          </a:bodyPr>
          <a:lstStyle>
            <a:lvl1pPr algn="ctr">
              <a:defRPr/>
            </a:lvl1pPr>
          </a:lstStyle>
          <a:p>
            <a:r>
              <a:rPr lang="en-US" sz="4000" b="1">
                <a:latin typeface="Garamond" panose="02020404030301010803" pitchFamily="18" charset="0"/>
                <a:cs typeface="Arial" panose="020B0604020202020204" pitchFamily="34" charset="0"/>
              </a:rPr>
              <a:t>Title of Work</a:t>
            </a:r>
          </a:p>
        </p:txBody>
      </p:sp>
      <p:sp>
        <p:nvSpPr>
          <p:cNvPr id="10" name="Subtitle 2"/>
          <p:cNvSpPr>
            <a:spLocks noGrp="1"/>
          </p:cNvSpPr>
          <p:nvPr>
            <p:ph type="subTitle" idx="1"/>
          </p:nvPr>
        </p:nvSpPr>
        <p:spPr>
          <a:xfrm>
            <a:off x="0" y="3602047"/>
            <a:ext cx="9144000" cy="2156211"/>
          </a:xfrm>
        </p:spPr>
        <p:txBody>
          <a:bodyPr>
            <a:normAutofit/>
          </a:bodyPr>
          <a:lstStyle>
            <a:lvl1pPr marL="0" indent="0" algn="ctr">
              <a:buNone/>
              <a:defRPr baseline="0"/>
            </a:lvl1pPr>
          </a:lstStyle>
          <a:p>
            <a:endParaRPr lang="en-US">
              <a:latin typeface="Garamond" panose="02020404030301010803" pitchFamily="18" charset="0"/>
            </a:endParaRPr>
          </a:p>
          <a:p>
            <a:r>
              <a:rPr lang="en-US">
                <a:solidFill>
                  <a:srgbClr val="FF0000"/>
                </a:solidFill>
                <a:latin typeface="Garamond" panose="02020404030301010803" pitchFamily="18" charset="0"/>
              </a:rPr>
              <a:t>Author0</a:t>
            </a:r>
            <a:r>
              <a:rPr lang="en-US">
                <a:latin typeface="Garamond" panose="02020404030301010803" pitchFamily="18" charset="0"/>
              </a:rPr>
              <a:t>, Author1, … , </a:t>
            </a:r>
            <a:r>
              <a:rPr lang="en-US" err="1">
                <a:latin typeface="Garamond" panose="02020404030301010803" pitchFamily="18" charset="0"/>
              </a:rPr>
              <a:t>AuthorN</a:t>
            </a:r>
            <a:endParaRPr lang="en-US">
              <a:latin typeface="Garamond" panose="02020404030301010803" pitchFamily="18" charset="0"/>
            </a:endParaRPr>
          </a:p>
          <a:p>
            <a:endParaRPr lang="en-US">
              <a:latin typeface="Garamond" panose="02020404030301010803" pitchFamily="18" charset="0"/>
            </a:endParaRPr>
          </a:p>
          <a:p>
            <a:r>
              <a:rPr lang="en-US">
                <a:latin typeface="Garamond" panose="02020404030301010803" pitchFamily="18" charset="0"/>
              </a:rPr>
              <a:t>Department of Computer Science, Wayne State University, USA</a:t>
            </a:r>
          </a:p>
        </p:txBody>
      </p:sp>
      <p:sp>
        <p:nvSpPr>
          <p:cNvPr id="11" name="Rectangle 5"/>
          <p:cNvSpPr>
            <a:spLocks noChangeArrowheads="1"/>
          </p:cNvSpPr>
          <p:nvPr userDrawn="1"/>
        </p:nvSpPr>
        <p:spPr bwMode="auto">
          <a:xfrm>
            <a:off x="1143000" y="6274138"/>
            <a:ext cx="6858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latin typeface="Garamond" panose="02020404030301010803" pitchFamily="18" charset="0"/>
              </a:rPr>
              <a:t>This research was supported in part by the US National Science Foundation (CNS Grant Nos. 1618185 &amp; 1618979)</a:t>
            </a:r>
          </a:p>
          <a:p>
            <a:pPr marL="0" marR="0" lvl="0" indent="0" algn="ctr" defTabSz="914377"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latin typeface="Garamond" panose="02020404030301010803" pitchFamily="18" charset="0"/>
              </a:rPr>
              <a:t>and a Thomas C. Rumble Graduate Fellowship from Wayne State University.</a:t>
            </a:r>
          </a:p>
        </p:txBody>
      </p:sp>
      <p:pic>
        <p:nvPicPr>
          <p:cNvPr id="3" name="Picture 2">
            <a:extLst>
              <a:ext uri="{FF2B5EF4-FFF2-40B4-BE49-F238E27FC236}">
                <a16:creationId xmlns:a16="http://schemas.microsoft.com/office/drawing/2014/main" id="{2E0999CA-D9FB-4429-8271-B43DF4AF9AF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57837" y="444469"/>
            <a:ext cx="940391" cy="1176514"/>
          </a:xfrm>
          <a:prstGeom prst="rect">
            <a:avLst/>
          </a:prstGeom>
        </p:spPr>
      </p:pic>
    </p:spTree>
    <p:extLst>
      <p:ext uri="{BB962C8B-B14F-4D97-AF65-F5344CB8AC3E}">
        <p14:creationId xmlns:p14="http://schemas.microsoft.com/office/powerpoint/2010/main" val="2711000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92200"/>
          </a:xfrm>
        </p:spPr>
        <p:txBody>
          <a:bodyPr anchor="b"/>
          <a:lstStyle>
            <a:lvl1pPr>
              <a:defRPr>
                <a:latin typeface="Garamond" panose="02020404030301010803"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628653" y="1457325"/>
            <a:ext cx="7886701" cy="91440"/>
          </a:xfrm>
          <a:prstGeom prst="rect">
            <a:avLst/>
          </a:prstGeom>
          <a:gradFill flip="none" rotWithShape="1">
            <a:gsLst>
              <a:gs pos="0">
                <a:srgbClr val="861F41"/>
              </a:gs>
              <a:gs pos="100000">
                <a:srgbClr val="00594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7EB00C05-941D-4CC8-8D78-20C156BC3BFB}"/>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364374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6038F1-EA6D-40EA-B97A-B2A7B365E3FE}" type="datetime1">
              <a:rPr lang="en-US" smtClean="0"/>
              <a:t>2021-02-04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
        <p:nvSpPr>
          <p:cNvPr id="7" name="Rectangle 6">
            <a:extLst>
              <a:ext uri="{FF2B5EF4-FFF2-40B4-BE49-F238E27FC236}">
                <a16:creationId xmlns:a16="http://schemas.microsoft.com/office/drawing/2014/main" id="{B0CB7324-95EE-4E1D-9EE4-8ADD3B0985E4}"/>
              </a:ext>
            </a:extLst>
          </p:cNvPr>
          <p:cNvSpPr/>
          <p:nvPr userDrawn="1"/>
        </p:nvSpPr>
        <p:spPr>
          <a:xfrm>
            <a:off x="628651" y="1457325"/>
            <a:ext cx="7886701" cy="91440"/>
          </a:xfrm>
          <a:prstGeom prst="rect">
            <a:avLst/>
          </a:prstGeom>
          <a:gradFill flip="none" rotWithShape="1">
            <a:gsLst>
              <a:gs pos="0">
                <a:srgbClr val="861F41"/>
              </a:gs>
              <a:gs pos="100000">
                <a:srgbClr val="00594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5463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Garamond" panose="02020404030301010803" pitchFamily="18"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Garamond" panose="020204040303010108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62F387-3726-4E9B-BD09-3AD3E40220D9}" type="datetime1">
              <a:rPr lang="en-US" smtClean="0"/>
              <a:t>2021-02-04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C75D887-1A03-4ABF-9F74-03C35FBA7AA7}" type="slidenum">
              <a:rPr lang="en-US" smtClean="0"/>
              <a:pPr/>
              <a:t>‹#›</a:t>
            </a:fld>
            <a:endParaRPr lang="en-US"/>
          </a:p>
        </p:txBody>
      </p:sp>
      <p:sp>
        <p:nvSpPr>
          <p:cNvPr id="7" name="Rectangle 6">
            <a:extLst>
              <a:ext uri="{FF2B5EF4-FFF2-40B4-BE49-F238E27FC236}">
                <a16:creationId xmlns:a16="http://schemas.microsoft.com/office/drawing/2014/main" id="{2080F5E3-E354-4D7C-9A9D-BBD2ADAF20C4}"/>
              </a:ext>
            </a:extLst>
          </p:cNvPr>
          <p:cNvSpPr/>
          <p:nvPr userDrawn="1"/>
        </p:nvSpPr>
        <p:spPr>
          <a:xfrm>
            <a:off x="623890" y="4567624"/>
            <a:ext cx="7886701"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7535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B203-909D-4C5C-A011-47F6BEF7DD74}" type="datetime1">
              <a:rPr lang="en-US" smtClean="0"/>
              <a:t>2021-02-04</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574CF962-F4E8-407E-8608-D02F7E53DAFB}"/>
              </a:ext>
            </a:extLst>
          </p:cNvPr>
          <p:cNvSpPr/>
          <p:nvPr userDrawn="1"/>
        </p:nvSpPr>
        <p:spPr>
          <a:xfrm>
            <a:off x="628652" y="1457326"/>
            <a:ext cx="7886701"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054B1B-0E8A-486E-9ACA-5D5B6FD43411}"/>
              </a:ext>
            </a:extLst>
          </p:cNvPr>
          <p:cNvSpPr txBox="1">
            <a:spLocks/>
          </p:cNvSpPr>
          <p:nvPr userDrawn="1"/>
        </p:nvSpPr>
        <p:spPr>
          <a:xfrm>
            <a:off x="8515350" y="6356351"/>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smtClean="0"/>
              <a:pPr/>
              <a:t>‹#›</a:t>
            </a:fld>
            <a:endParaRPr lang="en-US"/>
          </a:p>
        </p:txBody>
      </p:sp>
    </p:spTree>
    <p:extLst>
      <p:ext uri="{BB962C8B-B14F-4D97-AF65-F5344CB8AC3E}">
        <p14:creationId xmlns:p14="http://schemas.microsoft.com/office/powerpoint/2010/main" val="2056902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Garamond" panose="02020404030301010803" pitchFamily="18" charset="0"/>
              </a:defRPr>
            </a:lvl1p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Garamond" panose="020204040303010108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Garamond" panose="020204040303010108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852895-6CB0-4DCE-BB56-76BC36AE171D}" type="datetime1">
              <a:rPr lang="en-US" smtClean="0"/>
              <a:t>2021-02-04</a:t>
            </a:fld>
            <a:endParaRPr lang="en-US"/>
          </a:p>
        </p:txBody>
      </p:sp>
      <p:sp>
        <p:nvSpPr>
          <p:cNvPr id="8" name="Footer Placeholder 7"/>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40FB6A9F-745B-454D-A158-2E32AF404604}"/>
              </a:ext>
            </a:extLst>
          </p:cNvPr>
          <p:cNvSpPr/>
          <p:nvPr userDrawn="1"/>
        </p:nvSpPr>
        <p:spPr>
          <a:xfrm>
            <a:off x="628651" y="1457325"/>
            <a:ext cx="7886701"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797F1BC2-5378-4591-9430-235A3F5C41CA}"/>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360742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Date Placeholder 2"/>
          <p:cNvSpPr>
            <a:spLocks noGrp="1"/>
          </p:cNvSpPr>
          <p:nvPr>
            <p:ph type="dt" sz="half" idx="10"/>
          </p:nvPr>
        </p:nvSpPr>
        <p:spPr/>
        <p:txBody>
          <a:bodyPr/>
          <a:lstStyle/>
          <a:p>
            <a:fld id="{E42B3025-FE84-4AD0-8DF7-0A4224B2BF0F}" type="datetime1">
              <a:rPr lang="en-US" smtClean="0"/>
              <a:t>2021-02-04</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90C1659B-E921-4630-B23F-3AF1A8311F4D}"/>
              </a:ext>
            </a:extLst>
          </p:cNvPr>
          <p:cNvSpPr/>
          <p:nvPr userDrawn="1"/>
        </p:nvSpPr>
        <p:spPr>
          <a:xfrm>
            <a:off x="628651" y="1457325"/>
            <a:ext cx="7886701"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C3B69FD6-6C59-4C4E-A5B4-50E8E26EED23}"/>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2760230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5DFF7-1063-4D6E-B720-31B30B135FD9}" type="datetime1">
              <a:rPr lang="en-US" smtClean="0"/>
              <a:t>2021-02-04</a:t>
            </a:fld>
            <a:endParaRPr lang="en-US"/>
          </a:p>
        </p:txBody>
      </p:sp>
      <p:sp>
        <p:nvSpPr>
          <p:cNvPr id="3" name="Footer Placeholder 2"/>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6C8965A0-4377-421B-924A-EF975EE60440}"/>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3704366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Garamond" panose="02020404030301010803" pitchFamily="18" charset="0"/>
              </a:defRPr>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atin typeface="Garamond" panose="02020404030301010803" pitchFamily="18" charset="0"/>
              </a:defRPr>
            </a:lvl1pPr>
            <a:lvl2pPr>
              <a:defRPr sz="2800">
                <a:latin typeface="Garamond" panose="02020404030301010803" pitchFamily="18" charset="0"/>
              </a:defRPr>
            </a:lvl2pPr>
            <a:lvl3pPr>
              <a:defRPr sz="2400">
                <a:latin typeface="Garamond" panose="02020404030301010803" pitchFamily="18" charset="0"/>
              </a:defRPr>
            </a:lvl3pPr>
            <a:lvl4pPr>
              <a:defRPr sz="2000">
                <a:latin typeface="Garamond" panose="02020404030301010803" pitchFamily="18" charset="0"/>
              </a:defRPr>
            </a:lvl4pPr>
            <a:lvl5pPr>
              <a:defRPr sz="2000">
                <a:latin typeface="Garamond" panose="02020404030301010803" pitchFamily="18"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Garamond" panose="020204040303010108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0F5628-131B-4EE0-8CF8-6278F12A78D3}" type="datetime1">
              <a:rPr lang="en-US" smtClean="0"/>
              <a:t>2021-02-04</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430E91D8-B666-40A7-949F-9B9FEA12592B}"/>
              </a:ext>
            </a:extLst>
          </p:cNvPr>
          <p:cNvSpPr/>
          <p:nvPr userDrawn="1"/>
        </p:nvSpPr>
        <p:spPr>
          <a:xfrm>
            <a:off x="628651" y="2057400"/>
            <a:ext cx="2950370"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F19D3600-DE08-4D60-B69C-B57244365907}"/>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181994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Garamond" panose="02020404030301010803" pitchFamily="18" charset="0"/>
              </a:defRPr>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Garamond" panose="02020404030301010803"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Garamond" panose="020204040303010108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220F35-82CE-47C5-B023-586E5A411673}" type="datetime1">
              <a:rPr lang="en-US" smtClean="0"/>
              <a:t>2021-02-04</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BEDA6B16-42D3-434B-87A5-183212C53857}"/>
              </a:ext>
            </a:extLst>
          </p:cNvPr>
          <p:cNvSpPr/>
          <p:nvPr userDrawn="1"/>
        </p:nvSpPr>
        <p:spPr>
          <a:xfrm>
            <a:off x="628651" y="2057400"/>
            <a:ext cx="2950370" cy="91440"/>
          </a:xfrm>
          <a:prstGeom prst="rect">
            <a:avLst/>
          </a:prstGeom>
          <a:gradFill>
            <a:gsLst>
              <a:gs pos="100000">
                <a:srgbClr val="00594F"/>
              </a:gs>
              <a:gs pos="0">
                <a:srgbClr val="861F4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2C486015-4723-4989-8F34-7AAC078A2321}"/>
              </a:ext>
            </a:extLst>
          </p:cNvPr>
          <p:cNvSpPr>
            <a:spLocks noGrp="1"/>
          </p:cNvSpPr>
          <p:nvPr>
            <p:ph type="sldNum" sz="quarter" idx="12"/>
          </p:nvPr>
        </p:nvSpPr>
        <p:spPr>
          <a:xfrm>
            <a:off x="8515350" y="6356351"/>
            <a:ext cx="628650" cy="365125"/>
          </a:xfrm>
          <a:prstGeom prst="rect">
            <a:avLst/>
          </a:prstGeom>
        </p:spPr>
        <p:txBody>
          <a:bodyPr/>
          <a:lstStyle>
            <a:lvl1pPr algn="ctr">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106580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9B6C6-C0F0-45AF-A384-C8ED5A6832E7}" type="datetime1">
              <a:rPr lang="en-US" smtClean="0"/>
              <a:t>2021-02-04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5350" y="6356351"/>
            <a:ext cx="62865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C75D887-1A03-4ABF-9F74-03C35FBA7AA7}" type="slidenum">
              <a:rPr lang="en-US" smtClean="0"/>
              <a:pPr/>
              <a:t>‹#›</a:t>
            </a:fld>
            <a:endParaRPr lang="en-US"/>
          </a:p>
        </p:txBody>
      </p:sp>
    </p:spTree>
    <p:extLst>
      <p:ext uri="{BB962C8B-B14F-4D97-AF65-F5344CB8AC3E}">
        <p14:creationId xmlns:p14="http://schemas.microsoft.com/office/powerpoint/2010/main" val="296621585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49" r:id="rId12"/>
    <p:sldLayoutId id="214748365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1.png"/><Relationship Id="rId18" Type="http://schemas.openxmlformats.org/officeDocument/2006/relationships/image" Target="../media/image31.png"/><Relationship Id="rId3" Type="http://schemas.openxmlformats.org/officeDocument/2006/relationships/notesSlide" Target="../notesSlides/notesSlide6.xml"/><Relationship Id="rId7" Type="http://schemas.openxmlformats.org/officeDocument/2006/relationships/image" Target="../media/image27.png"/><Relationship Id="rId12" Type="http://schemas.openxmlformats.org/officeDocument/2006/relationships/image" Target="../media/image20.png"/><Relationship Id="rId17" Type="http://schemas.openxmlformats.org/officeDocument/2006/relationships/image" Target="../media/image36.png"/><Relationship Id="rId2" Type="http://schemas.openxmlformats.org/officeDocument/2006/relationships/slideLayout" Target="../slideLayouts/slideLayout6.xml"/><Relationship Id="rId16" Type="http://schemas.openxmlformats.org/officeDocument/2006/relationships/image" Target="../media/image30.png"/><Relationship Id="rId1" Type="http://schemas.openxmlformats.org/officeDocument/2006/relationships/tags" Target="../tags/tag8.xml"/><Relationship Id="rId6" Type="http://schemas.openxmlformats.org/officeDocument/2006/relationships/image" Target="../media/image26.png"/><Relationship Id="rId11" Type="http://schemas.openxmlformats.org/officeDocument/2006/relationships/image" Target="../media/image19.png"/><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8.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7.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42.png"/><Relationship Id="rId2" Type="http://schemas.openxmlformats.org/officeDocument/2006/relationships/slideLayout" Target="../slideLayouts/slideLayout6.xml"/><Relationship Id="rId16" Type="http://schemas.openxmlformats.org/officeDocument/2006/relationships/image" Target="../media/image31.png"/><Relationship Id="rId1" Type="http://schemas.openxmlformats.org/officeDocument/2006/relationships/tags" Target="../tags/tag10.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19.pn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notesSlide" Target="../notesSlides/notesSlide12.xml"/><Relationship Id="rId21" Type="http://schemas.openxmlformats.org/officeDocument/2006/relationships/image" Target="../media/image58.png"/><Relationship Id="rId7" Type="http://schemas.openxmlformats.org/officeDocument/2006/relationships/image" Target="../media/image27.png"/><Relationship Id="rId12" Type="http://schemas.openxmlformats.org/officeDocument/2006/relationships/image" Target="../media/image19.png"/><Relationship Id="rId17" Type="http://schemas.openxmlformats.org/officeDocument/2006/relationships/image" Target="../media/image31.png"/><Relationship Id="rId25"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image" Target="../media/image23.png"/><Relationship Id="rId20" Type="http://schemas.openxmlformats.org/officeDocument/2006/relationships/image" Target="../media/image57.png"/><Relationship Id="rId1" Type="http://schemas.openxmlformats.org/officeDocument/2006/relationships/tags" Target="../tags/tag12.xml"/><Relationship Id="rId6" Type="http://schemas.openxmlformats.org/officeDocument/2006/relationships/image" Target="../media/image26.png"/><Relationship Id="rId11" Type="http://schemas.openxmlformats.org/officeDocument/2006/relationships/image" Target="../media/image18.png"/><Relationship Id="rId24" Type="http://schemas.openxmlformats.org/officeDocument/2006/relationships/image" Target="../media/image61.png"/><Relationship Id="rId5" Type="http://schemas.openxmlformats.org/officeDocument/2006/relationships/image" Target="../media/image25.png"/><Relationship Id="rId15" Type="http://schemas.openxmlformats.org/officeDocument/2006/relationships/image" Target="../media/image22.png"/><Relationship Id="rId23" Type="http://schemas.openxmlformats.org/officeDocument/2006/relationships/image" Target="../media/image60.png"/><Relationship Id="rId10" Type="http://schemas.openxmlformats.org/officeDocument/2006/relationships/image" Target="../media/image30.png"/><Relationship Id="rId19" Type="http://schemas.openxmlformats.org/officeDocument/2006/relationships/image" Target="../media/image56.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21.png"/><Relationship Id="rId22"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14.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15.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16.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24" Type="http://schemas.openxmlformats.org/officeDocument/2006/relationships/image" Target="../media/image70.png"/><Relationship Id="rId5" Type="http://schemas.openxmlformats.org/officeDocument/2006/relationships/image" Target="../media/image26.png"/><Relationship Id="rId15" Type="http://schemas.openxmlformats.org/officeDocument/2006/relationships/image" Target="../media/image30.png"/><Relationship Id="rId23" Type="http://schemas.openxmlformats.org/officeDocument/2006/relationships/image" Target="../media/image72.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69.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7.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75.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8.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9.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0.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89.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30.png"/><Relationship Id="rId3" Type="http://schemas.openxmlformats.org/officeDocument/2006/relationships/notesSlide" Target="../notesSlides/notesSlide21.xml"/><Relationship Id="rId7" Type="http://schemas.openxmlformats.org/officeDocument/2006/relationships/image" Target="../media/image68.png"/><Relationship Id="rId12"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7.png"/><Relationship Id="rId11" Type="http://schemas.openxmlformats.org/officeDocument/2006/relationships/image" Target="../media/image128.png"/><Relationship Id="rId5" Type="http://schemas.openxmlformats.org/officeDocument/2006/relationships/image" Target="../media/image66.png"/><Relationship Id="rId10" Type="http://schemas.openxmlformats.org/officeDocument/2006/relationships/image" Target="../media/image41.png"/><Relationship Id="rId4" Type="http://schemas.openxmlformats.org/officeDocument/2006/relationships/image" Target="../media/image6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2.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1.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25.png"/><Relationship Id="rId3" Type="http://schemas.openxmlformats.org/officeDocument/2006/relationships/notesSlide" Target="../notesSlides/notesSlide25.xml"/><Relationship Id="rId7" Type="http://schemas.openxmlformats.org/officeDocument/2006/relationships/image" Target="../media/image135.png"/><Relationship Id="rId12" Type="http://schemas.openxmlformats.org/officeDocument/2006/relationships/image" Target="../media/image124.png"/><Relationship Id="rId17" Type="http://schemas.openxmlformats.org/officeDocument/2006/relationships/image" Target="../media/image141.png"/><Relationship Id="rId2" Type="http://schemas.openxmlformats.org/officeDocument/2006/relationships/slideLayout" Target="../slideLayouts/slideLayout2.xml"/><Relationship Id="rId16" Type="http://schemas.openxmlformats.org/officeDocument/2006/relationships/image" Target="../media/image140.png"/><Relationship Id="rId1" Type="http://schemas.openxmlformats.org/officeDocument/2006/relationships/tags" Target="../tags/tag19.xml"/><Relationship Id="rId6" Type="http://schemas.openxmlformats.org/officeDocument/2006/relationships/image" Target="../media/image118.png"/><Relationship Id="rId11" Type="http://schemas.openxmlformats.org/officeDocument/2006/relationships/image" Target="../media/image139.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38.png"/><Relationship Id="rId4" Type="http://schemas.openxmlformats.org/officeDocument/2006/relationships/image" Target="../media/image116.png"/><Relationship Id="rId9" Type="http://schemas.openxmlformats.org/officeDocument/2006/relationships/image" Target="../media/image137.png"/><Relationship Id="rId14"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notesSlide" Target="../notesSlides/notesSlide26.xml"/><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slideLayout" Target="../slideLayouts/slideLayout2.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tags" Target="../tags/tag20.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65.png"/><Relationship Id="rId3" Type="http://schemas.openxmlformats.org/officeDocument/2006/relationships/notesSlide" Target="../notesSlides/notesSlide27.xml"/><Relationship Id="rId21" Type="http://schemas.openxmlformats.org/officeDocument/2006/relationships/image" Target="../media/image166.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tags" Target="../tags/tag21.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63.png"/><Relationship Id="rId10" Type="http://schemas.openxmlformats.org/officeDocument/2006/relationships/image" Target="../media/image162.png"/><Relationship Id="rId19" Type="http://schemas.openxmlformats.org/officeDocument/2006/relationships/image" Target="../media/image156.png"/><Relationship Id="rId4" Type="http://schemas.openxmlformats.org/officeDocument/2006/relationships/image" Target="../media/image160.png"/><Relationship Id="rId9" Type="http://schemas.openxmlformats.org/officeDocument/2006/relationships/image" Target="../media/image161.png"/><Relationship Id="rId14" Type="http://schemas.openxmlformats.org/officeDocument/2006/relationships/image" Target="../media/image152.png"/><Relationship Id="rId22" Type="http://schemas.openxmlformats.org/officeDocument/2006/relationships/image" Target="../media/image1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68.png"/><Relationship Id="rId4" Type="http://schemas.openxmlformats.org/officeDocument/2006/relationships/image" Target="../media/image1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notesSlide" Target="../notesSlides/notesSlide31.xml"/><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69.png"/><Relationship Id="rId9" Type="http://schemas.openxmlformats.org/officeDocument/2006/relationships/image" Target="../media/image177.png"/></Relationships>
</file>

<file path=ppt/slides/_rels/slide4.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83.png"/><Relationship Id="rId4" Type="http://schemas.openxmlformats.org/officeDocument/2006/relationships/hyperlink" Target="http://s18kav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85.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84.png"/><Relationship Id="rId5" Type="http://schemas.openxmlformats.org/officeDocument/2006/relationships/image" Target="../media/image34.png"/><Relationship Id="rId4" Type="http://schemas.openxmlformats.org/officeDocument/2006/relationships/image" Target="../media/image1760.png"/></Relationships>
</file>

<file path=ppt/slides/_rels/slide44.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32.png"/><Relationship Id="rId3" Type="http://schemas.openxmlformats.org/officeDocument/2006/relationships/notesSlide" Target="../notesSlides/notesSlide34.xml"/><Relationship Id="rId7" Type="http://schemas.openxmlformats.org/officeDocument/2006/relationships/image" Target="../media/image1820.png"/><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187.png"/><Relationship Id="rId10" Type="http://schemas.openxmlformats.org/officeDocument/2006/relationships/hyperlink" Target="http://bit.ly/" TargetMode="External"/><Relationship Id="rId4" Type="http://schemas.openxmlformats.org/officeDocument/2006/relationships/image" Target="../media/image186.png"/><Relationship Id="rId9" Type="http://schemas.openxmlformats.org/officeDocument/2006/relationships/image" Target="../media/image1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19.png"/><Relationship Id="rId1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1890.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slideLayout" Target="../slideLayouts/slideLayout6.xml"/><Relationship Id="rId16" Type="http://schemas.openxmlformats.org/officeDocument/2006/relationships/image" Target="../media/image27.png"/><Relationship Id="rId20" Type="http://schemas.openxmlformats.org/officeDocument/2006/relationships/image" Target="../media/image17.gif"/><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2.png"/></Relationships>
</file>

<file path=ppt/slides/_rels/slide5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32.png"/><Relationship Id="rId7" Type="http://schemas.openxmlformats.org/officeDocument/2006/relationships/image" Target="../media/image194.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890.png"/><Relationship Id="rId4" Type="http://schemas.openxmlformats.org/officeDocument/2006/relationships/image" Target="../media/image188.png"/></Relationships>
</file>

<file path=ppt/slides/_rels/slide52.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3.png"/><Relationship Id="rId7" Type="http://schemas.openxmlformats.org/officeDocument/2006/relationships/image" Target="../media/image1300.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280.png"/><Relationship Id="rId5" Type="http://schemas.openxmlformats.org/officeDocument/2006/relationships/image" Target="../media/image131.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300.png"/><Relationship Id="rId3" Type="http://schemas.openxmlformats.org/officeDocument/2006/relationships/image" Target="../media/image199.png"/><Relationship Id="rId7" Type="http://schemas.openxmlformats.org/officeDocument/2006/relationships/image" Target="../media/image68.png"/><Relationship Id="rId12" Type="http://schemas.openxmlformats.org/officeDocument/2006/relationships/image" Target="../media/image1290.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67.png"/><Relationship Id="rId11" Type="http://schemas.openxmlformats.org/officeDocument/2006/relationships/image" Target="../media/image114.png"/><Relationship Id="rId5" Type="http://schemas.openxmlformats.org/officeDocument/2006/relationships/image" Target="../media/image66.png"/><Relationship Id="rId10" Type="http://schemas.openxmlformats.org/officeDocument/2006/relationships/image" Target="../media/image1280.png"/><Relationship Id="rId4" Type="http://schemas.openxmlformats.org/officeDocument/2006/relationships/image" Target="../media/image65.png"/><Relationship Id="rId9" Type="http://schemas.openxmlformats.org/officeDocument/2006/relationships/image" Target="../media/image113.png"/></Relationships>
</file>

<file path=ppt/slides/_rels/slide5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00.png"/><Relationship Id="rId7" Type="http://schemas.openxmlformats.org/officeDocument/2006/relationships/image" Target="../media/image108.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14.png"/><Relationship Id="rId11" Type="http://schemas.openxmlformats.org/officeDocument/2006/relationships/image" Target="../media/image112.png"/><Relationship Id="rId5" Type="http://schemas.openxmlformats.org/officeDocument/2006/relationships/image" Target="../media/image1280.png"/><Relationship Id="rId10" Type="http://schemas.openxmlformats.org/officeDocument/2006/relationships/image" Target="../media/image201.png"/><Relationship Id="rId4" Type="http://schemas.openxmlformats.org/officeDocument/2006/relationships/image" Target="../media/image113.png"/><Relationship Id="rId9" Type="http://schemas.openxmlformats.org/officeDocument/2006/relationships/image" Target="../media/image110.png"/></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02.png"/><Relationship Id="rId7" Type="http://schemas.openxmlformats.org/officeDocument/2006/relationships/image" Target="../media/image111.png"/><Relationship Id="rId12" Type="http://schemas.openxmlformats.org/officeDocument/2006/relationships/image" Target="../media/image203.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5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png"/><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0.png"/><Relationship Id="rId18" Type="http://schemas.openxmlformats.org/officeDocument/2006/relationships/image" Target="../media/image34.png"/><Relationship Id="rId26" Type="http://schemas.openxmlformats.org/officeDocument/2006/relationships/image" Target="../media/image69.png"/><Relationship Id="rId3" Type="http://schemas.openxmlformats.org/officeDocument/2006/relationships/notesSlide" Target="../notesSlides/notesSlide35.xml"/><Relationship Id="rId21" Type="http://schemas.openxmlformats.org/officeDocument/2006/relationships/image" Target="../media/image215.png"/><Relationship Id="rId7" Type="http://schemas.openxmlformats.org/officeDocument/2006/relationships/image" Target="../media/image207.png"/><Relationship Id="rId12" Type="http://schemas.openxmlformats.org/officeDocument/2006/relationships/image" Target="../media/image124.png"/><Relationship Id="rId17" Type="http://schemas.openxmlformats.org/officeDocument/2006/relationships/image" Target="../media/image213.png"/><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image" Target="../media/image140.png"/><Relationship Id="rId20" Type="http://schemas.openxmlformats.org/officeDocument/2006/relationships/image" Target="../media/image214.png"/><Relationship Id="rId1" Type="http://schemas.openxmlformats.org/officeDocument/2006/relationships/tags" Target="../tags/tag31.xml"/><Relationship Id="rId6" Type="http://schemas.openxmlformats.org/officeDocument/2006/relationships/image" Target="../media/image206.png"/><Relationship Id="rId11" Type="http://schemas.openxmlformats.org/officeDocument/2006/relationships/image" Target="../media/image139.png"/><Relationship Id="rId24" Type="http://schemas.openxmlformats.org/officeDocument/2006/relationships/image" Target="../media/image67.png"/><Relationship Id="rId5" Type="http://schemas.openxmlformats.org/officeDocument/2006/relationships/image" Target="../media/image205.png"/><Relationship Id="rId15" Type="http://schemas.openxmlformats.org/officeDocument/2006/relationships/image" Target="../media/image212.png"/><Relationship Id="rId23" Type="http://schemas.openxmlformats.org/officeDocument/2006/relationships/image" Target="../media/image66.png"/><Relationship Id="rId10" Type="http://schemas.openxmlformats.org/officeDocument/2006/relationships/image" Target="../media/image138.png"/><Relationship Id="rId19" Type="http://schemas.openxmlformats.org/officeDocument/2006/relationships/image" Target="../media/image32.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1.png"/><Relationship Id="rId22"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12.png"/><Relationship Id="rId3" Type="http://schemas.openxmlformats.org/officeDocument/2006/relationships/image" Target="../media/image24.png"/><Relationship Id="rId21"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34.png"/><Relationship Id="rId2" Type="http://schemas.openxmlformats.org/officeDocument/2006/relationships/slideLayout" Target="../slideLayouts/slideLayout6.xml"/><Relationship Id="rId16" Type="http://schemas.openxmlformats.org/officeDocument/2006/relationships/image" Target="../media/image33.png"/><Relationship Id="rId20" Type="http://schemas.openxmlformats.org/officeDocument/2006/relationships/image" Target="../media/image9.png"/><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19"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0.png"/><Relationship Id="rId18" Type="http://schemas.openxmlformats.org/officeDocument/2006/relationships/image" Target="../media/image34.png"/><Relationship Id="rId26" Type="http://schemas.openxmlformats.org/officeDocument/2006/relationships/image" Target="../media/image69.png"/><Relationship Id="rId3" Type="http://schemas.openxmlformats.org/officeDocument/2006/relationships/notesSlide" Target="../notesSlides/notesSlide36.xml"/><Relationship Id="rId21" Type="http://schemas.openxmlformats.org/officeDocument/2006/relationships/image" Target="../media/image215.png"/><Relationship Id="rId7" Type="http://schemas.openxmlformats.org/officeDocument/2006/relationships/image" Target="../media/image207.png"/><Relationship Id="rId12" Type="http://schemas.openxmlformats.org/officeDocument/2006/relationships/image" Target="../media/image124.png"/><Relationship Id="rId17" Type="http://schemas.openxmlformats.org/officeDocument/2006/relationships/image" Target="../media/image213.png"/><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image" Target="../media/image140.png"/><Relationship Id="rId20" Type="http://schemas.openxmlformats.org/officeDocument/2006/relationships/image" Target="../media/image214.png"/><Relationship Id="rId1" Type="http://schemas.openxmlformats.org/officeDocument/2006/relationships/tags" Target="../tags/tag32.xml"/><Relationship Id="rId6" Type="http://schemas.openxmlformats.org/officeDocument/2006/relationships/image" Target="../media/image206.png"/><Relationship Id="rId11" Type="http://schemas.openxmlformats.org/officeDocument/2006/relationships/image" Target="../media/image139.png"/><Relationship Id="rId24" Type="http://schemas.openxmlformats.org/officeDocument/2006/relationships/image" Target="../media/image67.png"/><Relationship Id="rId5" Type="http://schemas.openxmlformats.org/officeDocument/2006/relationships/image" Target="../media/image205.png"/><Relationship Id="rId15" Type="http://schemas.openxmlformats.org/officeDocument/2006/relationships/image" Target="../media/image212.png"/><Relationship Id="rId23" Type="http://schemas.openxmlformats.org/officeDocument/2006/relationships/image" Target="../media/image66.png"/><Relationship Id="rId10" Type="http://schemas.openxmlformats.org/officeDocument/2006/relationships/image" Target="../media/image138.png"/><Relationship Id="rId19" Type="http://schemas.openxmlformats.org/officeDocument/2006/relationships/image" Target="../media/image32.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1.png"/><Relationship Id="rId22" Type="http://schemas.openxmlformats.org/officeDocument/2006/relationships/image" Target="../media/image65.png"/></Relationships>
</file>

<file path=ppt/slides/_rels/slide6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37.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24" Type="http://schemas.openxmlformats.org/officeDocument/2006/relationships/image" Target="../media/image70.png"/><Relationship Id="rId5" Type="http://schemas.openxmlformats.org/officeDocument/2006/relationships/image" Target="../media/image26.png"/><Relationship Id="rId15" Type="http://schemas.openxmlformats.org/officeDocument/2006/relationships/image" Target="../media/image30.png"/><Relationship Id="rId23" Type="http://schemas.openxmlformats.org/officeDocument/2006/relationships/image" Target="../media/image72.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1.png"/></Relationships>
</file>

<file path=ppt/slides/_rels/slide6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38.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0.png"/></Relationships>
</file>

<file path=ppt/slides/_rels/slide6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66.png"/><Relationship Id="rId3" Type="http://schemas.openxmlformats.org/officeDocument/2006/relationships/image" Target="../media/image24.png"/><Relationship Id="rId21" Type="http://schemas.openxmlformats.org/officeDocument/2006/relationships/image" Target="../media/image69.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3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19" Type="http://schemas.openxmlformats.org/officeDocument/2006/relationships/image" Target="../media/image67.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 Id="rId22"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31.png"/><Relationship Id="rId1" Type="http://schemas.openxmlformats.org/officeDocument/2006/relationships/tags" Target="../tags/tag34.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19.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png"/><Relationship Id="rId18" Type="http://schemas.openxmlformats.org/officeDocument/2006/relationships/image" Target="../media/image32.png"/><Relationship Id="rId3" Type="http://schemas.openxmlformats.org/officeDocument/2006/relationships/notesSlide" Target="../notesSlides/notesSlide3.xml"/><Relationship Id="rId21"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19.png"/><Relationship Id="rId17" Type="http://schemas.openxmlformats.org/officeDocument/2006/relationships/image" Target="../media/image30.png"/><Relationship Id="rId2" Type="http://schemas.openxmlformats.org/officeDocument/2006/relationships/slideLayout" Target="../slideLayouts/slideLayout6.xml"/><Relationship Id="rId16" Type="http://schemas.openxmlformats.org/officeDocument/2006/relationships/image" Target="../media/image23.png"/><Relationship Id="rId20" Type="http://schemas.openxmlformats.org/officeDocument/2006/relationships/image" Target="../media/image31.png"/><Relationship Id="rId1" Type="http://schemas.openxmlformats.org/officeDocument/2006/relationships/tags" Target="../tags/tag6.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22.png"/><Relationship Id="rId23" Type="http://schemas.openxmlformats.org/officeDocument/2006/relationships/image" Target="../media/image13.png"/><Relationship Id="rId10" Type="http://schemas.openxmlformats.org/officeDocument/2006/relationships/image" Target="../media/image18.png"/><Relationship Id="rId19" Type="http://schemas.openxmlformats.org/officeDocument/2006/relationships/image" Target="../media/image35.png"/><Relationship Id="rId4" Type="http://schemas.openxmlformats.org/officeDocument/2006/relationships/image" Target="../media/image17.gif"/><Relationship Id="rId9" Type="http://schemas.openxmlformats.org/officeDocument/2006/relationships/image" Target="../media/image28.png"/><Relationship Id="rId14" Type="http://schemas.openxmlformats.org/officeDocument/2006/relationships/image" Target="../media/image21.png"/><Relationship Id="rId22"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225.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19.png"/><Relationship Id="rId1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26.png"/><Relationship Id="rId5" Type="http://schemas.openxmlformats.org/officeDocument/2006/relationships/image" Target="../media/image36.png"/><Relationship Id="rId4" Type="http://schemas.openxmlformats.org/officeDocument/2006/relationships/image" Target="../media/image17.gif"/></Relationships>
</file>

<file path=ppt/slides/_rels/slide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7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7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39.png"/><Relationship Id="rId2" Type="http://schemas.openxmlformats.org/officeDocument/2006/relationships/notesSlide" Target="../notesSlides/notesSlide44.xml"/><Relationship Id="rId16" Type="http://schemas.openxmlformats.org/officeDocument/2006/relationships/image" Target="../media/image228.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7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29.png"/><Relationship Id="rId2" Type="http://schemas.openxmlformats.org/officeDocument/2006/relationships/image" Target="../media/image24.png"/><Relationship Id="rId16" Type="http://schemas.openxmlformats.org/officeDocument/2006/relationships/image" Target="../media/image226.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19.png"/><Relationship Id="rId14" Type="http://schemas.openxmlformats.org/officeDocument/2006/relationships/image" Target="../media/image30.png"/></Relationships>
</file>

<file path=ppt/slides/_rels/slide7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17" Type="http://schemas.openxmlformats.org/officeDocument/2006/relationships/image" Target="../media/image39.png"/><Relationship Id="rId2" Type="http://schemas.openxmlformats.org/officeDocument/2006/relationships/notesSlide" Target="../notesSlides/notesSlide45.xml"/><Relationship Id="rId16" Type="http://schemas.openxmlformats.org/officeDocument/2006/relationships/image" Target="../media/image228.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7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4.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17.gif"/></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1.png"/><Relationship Id="rId3" Type="http://schemas.openxmlformats.org/officeDocument/2006/relationships/notesSlide" Target="../notesSlides/notesSlide4.xml"/><Relationship Id="rId7" Type="http://schemas.openxmlformats.org/officeDocument/2006/relationships/image" Target="../media/image27.png"/><Relationship Id="rId12" Type="http://schemas.openxmlformats.org/officeDocument/2006/relationships/image" Target="../media/image20.png"/><Relationship Id="rId17" Type="http://schemas.openxmlformats.org/officeDocument/2006/relationships/image" Target="../media/image31.png"/><Relationship Id="rId2" Type="http://schemas.openxmlformats.org/officeDocument/2006/relationships/slideLayout" Target="../slideLayouts/slideLayout6.xml"/><Relationship Id="rId16" Type="http://schemas.openxmlformats.org/officeDocument/2006/relationships/image" Target="../media/image30.png"/><Relationship Id="rId1" Type="http://schemas.openxmlformats.org/officeDocument/2006/relationships/tags" Target="../tags/tag7.xml"/><Relationship Id="rId6" Type="http://schemas.openxmlformats.org/officeDocument/2006/relationships/image" Target="../media/image26.png"/><Relationship Id="rId11" Type="http://schemas.openxmlformats.org/officeDocument/2006/relationships/image" Target="../media/image19.png"/><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8.png"/><Relationship Id="rId1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6" Type="http://schemas.openxmlformats.org/officeDocument/2006/relationships/image" Target="../media/image244.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243.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8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_rels/slide84.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1.png"/><Relationship Id="rId18" Type="http://schemas.openxmlformats.org/officeDocument/2006/relationships/image" Target="../media/image32.png"/><Relationship Id="rId3" Type="http://schemas.openxmlformats.org/officeDocument/2006/relationships/image" Target="../media/image204.png"/><Relationship Id="rId21" Type="http://schemas.openxmlformats.org/officeDocument/2006/relationships/image" Target="../media/image65.png"/><Relationship Id="rId7" Type="http://schemas.openxmlformats.org/officeDocument/2006/relationships/image" Target="../media/image208.png"/><Relationship Id="rId12" Type="http://schemas.openxmlformats.org/officeDocument/2006/relationships/image" Target="../media/image210.png"/><Relationship Id="rId17" Type="http://schemas.openxmlformats.org/officeDocument/2006/relationships/image" Target="../media/image34.png"/><Relationship Id="rId25" Type="http://schemas.openxmlformats.org/officeDocument/2006/relationships/image" Target="../media/image69.png"/><Relationship Id="rId2" Type="http://schemas.openxmlformats.org/officeDocument/2006/relationships/slideLayout" Target="../slideLayouts/slideLayout2.xml"/><Relationship Id="rId16" Type="http://schemas.openxmlformats.org/officeDocument/2006/relationships/image" Target="../media/image213.png"/><Relationship Id="rId20" Type="http://schemas.openxmlformats.org/officeDocument/2006/relationships/image" Target="../media/image215.png"/><Relationship Id="rId1" Type="http://schemas.openxmlformats.org/officeDocument/2006/relationships/tags" Target="../tags/tag35.xml"/><Relationship Id="rId6" Type="http://schemas.openxmlformats.org/officeDocument/2006/relationships/image" Target="../media/image207.png"/><Relationship Id="rId11" Type="http://schemas.openxmlformats.org/officeDocument/2006/relationships/image" Target="../media/image124.png"/><Relationship Id="rId24" Type="http://schemas.openxmlformats.org/officeDocument/2006/relationships/image" Target="../media/image68.png"/><Relationship Id="rId5" Type="http://schemas.openxmlformats.org/officeDocument/2006/relationships/image" Target="../media/image206.png"/><Relationship Id="rId15" Type="http://schemas.openxmlformats.org/officeDocument/2006/relationships/image" Target="../media/image140.png"/><Relationship Id="rId23" Type="http://schemas.openxmlformats.org/officeDocument/2006/relationships/image" Target="../media/image67.png"/><Relationship Id="rId10" Type="http://schemas.openxmlformats.org/officeDocument/2006/relationships/image" Target="../media/image139.png"/><Relationship Id="rId19" Type="http://schemas.openxmlformats.org/officeDocument/2006/relationships/image" Target="../media/image214.png"/><Relationship Id="rId4" Type="http://schemas.openxmlformats.org/officeDocument/2006/relationships/image" Target="../media/image205.png"/><Relationship Id="rId9" Type="http://schemas.openxmlformats.org/officeDocument/2006/relationships/image" Target="../media/image138.png"/><Relationship Id="rId14" Type="http://schemas.openxmlformats.org/officeDocument/2006/relationships/image" Target="../media/image212.png"/><Relationship Id="rId22" Type="http://schemas.openxmlformats.org/officeDocument/2006/relationships/image" Target="../media/image66.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793" y="2250491"/>
            <a:ext cx="8802414" cy="1075889"/>
          </a:xfrm>
        </p:spPr>
        <p:txBody>
          <a:bodyPr anchor="ctr">
            <a:normAutofit/>
          </a:bodyPr>
          <a:lstStyle/>
          <a:p>
            <a:pPr algn="l"/>
            <a:r>
              <a:rPr lang="en-US" sz="2800" b="1"/>
              <a:t>An Efficient </a:t>
            </a:r>
            <a:r>
              <a:rPr lang="en-US" sz="2800" b="1">
                <a:latin typeface="Garamond" panose="02020404030301010803" pitchFamily="18" charset="0"/>
              </a:rPr>
              <a:t>Knapsack-Based</a:t>
            </a:r>
            <a:r>
              <a:rPr lang="en-US" sz="2800" b="1"/>
              <a:t> Approach for</a:t>
            </a:r>
            <a:br>
              <a:rPr lang="en-US" sz="2800" b="1"/>
            </a:br>
            <a:r>
              <a:rPr lang="en-US" sz="2800" b="1"/>
              <a:t>Calculating the Worst-Case Demand of AVR Tasks</a:t>
            </a:r>
          </a:p>
        </p:txBody>
      </p:sp>
      <p:sp>
        <p:nvSpPr>
          <p:cNvPr id="3" name="Subtitle 2"/>
          <p:cNvSpPr>
            <a:spLocks noGrp="1"/>
          </p:cNvSpPr>
          <p:nvPr>
            <p:ph type="subTitle" idx="1"/>
          </p:nvPr>
        </p:nvSpPr>
        <p:spPr>
          <a:xfrm>
            <a:off x="0" y="3698728"/>
            <a:ext cx="9144000" cy="2309419"/>
          </a:xfrm>
        </p:spPr>
        <p:txBody>
          <a:bodyPr anchor="ctr">
            <a:normAutofit/>
          </a:bodyPr>
          <a:lstStyle/>
          <a:p>
            <a:r>
              <a:rPr lang="en-US">
                <a:latin typeface="Garamond" panose="02020404030301010803" pitchFamily="18" charset="0"/>
              </a:rPr>
              <a:t>Sandeep Kumar </a:t>
            </a:r>
            <a:r>
              <a:rPr lang="en-US" err="1">
                <a:latin typeface="Garamond" panose="02020404030301010803" pitchFamily="18" charset="0"/>
              </a:rPr>
              <a:t>Bijinemula</a:t>
            </a:r>
            <a:r>
              <a:rPr lang="en-US" baseline="30000">
                <a:latin typeface="Garamond" panose="02020404030301010803" pitchFamily="18" charset="0"/>
              </a:rPr>
              <a:t>*</a:t>
            </a:r>
            <a:r>
              <a:rPr lang="en-US">
                <a:latin typeface="Garamond" panose="02020404030301010803" pitchFamily="18" charset="0"/>
              </a:rPr>
              <a:t>, Aaron Willcock</a:t>
            </a:r>
            <a:r>
              <a:rPr lang="en-US" baseline="30000">
                <a:latin typeface="Garamond" panose="02020404030301010803" pitchFamily="18" charset="0"/>
              </a:rPr>
              <a:t>†</a:t>
            </a:r>
            <a:r>
              <a:rPr lang="en-US">
                <a:latin typeface="Garamond" panose="02020404030301010803" pitchFamily="18" charset="0"/>
              </a:rPr>
              <a:t>,</a:t>
            </a:r>
          </a:p>
          <a:p>
            <a:r>
              <a:rPr lang="en-US" err="1">
                <a:latin typeface="Garamond" panose="02020404030301010803" pitchFamily="18" charset="0"/>
              </a:rPr>
              <a:t>Thidapat</a:t>
            </a:r>
            <a:r>
              <a:rPr lang="en-US">
                <a:latin typeface="Garamond" panose="02020404030301010803" pitchFamily="18" charset="0"/>
              </a:rPr>
              <a:t> </a:t>
            </a:r>
            <a:r>
              <a:rPr lang="en-US" err="1">
                <a:latin typeface="Garamond" panose="02020404030301010803" pitchFamily="18" charset="0"/>
              </a:rPr>
              <a:t>Chantem</a:t>
            </a:r>
            <a:r>
              <a:rPr lang="en-US" baseline="30000">
                <a:latin typeface="Garamond" panose="02020404030301010803" pitchFamily="18" charset="0"/>
              </a:rPr>
              <a:t>*</a:t>
            </a:r>
            <a:r>
              <a:rPr lang="en-US">
                <a:latin typeface="Garamond" panose="02020404030301010803" pitchFamily="18" charset="0"/>
              </a:rPr>
              <a:t>, Nathan Fisher</a:t>
            </a:r>
            <a:r>
              <a:rPr lang="en-US" baseline="30000">
                <a:latin typeface="Garamond" panose="02020404030301010803" pitchFamily="18" charset="0"/>
              </a:rPr>
              <a:t>†</a:t>
            </a:r>
          </a:p>
          <a:p>
            <a:endParaRPr lang="en-US" sz="2000"/>
          </a:p>
          <a:p>
            <a:r>
              <a:rPr lang="en-US" sz="2000" baseline="30000"/>
              <a:t>*</a:t>
            </a:r>
            <a:r>
              <a:rPr lang="en-US" sz="2000"/>
              <a:t>Department of Electrical and Computer Engineering, Virginia Tech, USA</a:t>
            </a:r>
          </a:p>
          <a:p>
            <a:r>
              <a:rPr lang="en-US" sz="2000" baseline="30000"/>
              <a:t>†</a:t>
            </a:r>
            <a:r>
              <a:rPr lang="en-US" sz="2000"/>
              <a:t>Department of Computer Science, Wayne State University, USA</a:t>
            </a:r>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75114"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4"/>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7"/>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8"/>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9"/>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10"/>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2"/>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3"/>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4"/>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5"/>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6"/>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4281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5298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6842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7630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3598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3926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1618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1615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smtClean="0">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7141632" y="45990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7164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628650" y="37043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p:sp>
        <p:nvSpPr>
          <p:cNvPr id="70" name="Slide Number Placeholder 2">
            <a:extLst>
              <a:ext uri="{FF2B5EF4-FFF2-40B4-BE49-F238E27FC236}">
                <a16:creationId xmlns:a16="http://schemas.microsoft.com/office/drawing/2014/main" id="{0F2A6735-AEB8-43B2-92AE-1539056D9E5D}"/>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10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8"/>
                <a:stretch>
                  <a:fillRect l="-2222" t="-5405" r="-1587" b="-10811"/>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7476234" y="1825627"/>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628650" y="365126"/>
            <a:ext cx="7886700" cy="1325563"/>
          </a:xfrm>
        </p:spPr>
        <p:txBody>
          <a:bodyPr/>
          <a:lstStyle/>
          <a:p>
            <a:r>
              <a:rPr lang="en-US"/>
              <a:t>Approach &amp; Contributions</a:t>
            </a:r>
          </a:p>
        </p:txBody>
      </p:sp>
      <p:sp>
        <p:nvSpPr>
          <p:cNvPr id="5" name="Content Placeholder 5"/>
          <p:cNvSpPr>
            <a:spLocks noGrp="1"/>
          </p:cNvSpPr>
          <p:nvPr>
            <p:ph idx="1"/>
          </p:nvPr>
        </p:nvSpPr>
        <p:spPr>
          <a:xfrm>
            <a:off x="628650" y="1669372"/>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628651" y="3335236"/>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628649" y="5031935"/>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2249263"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1430167"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6138397" y="5803809"/>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11</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5144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5456067" y="5444492"/>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82053" y="4155165"/>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2271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628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12</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95573"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628650" y="365126"/>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5042519" y="1699289"/>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sp>
        <p:nvSpPr>
          <p:cNvPr id="51" name="Slide Number Placeholder 2">
            <a:extLst>
              <a:ext uri="{FF2B5EF4-FFF2-40B4-BE49-F238E27FC236}">
                <a16:creationId xmlns:a16="http://schemas.microsoft.com/office/drawing/2014/main" id="{CF98E37B-A4EE-40B5-BA8D-791E01D3F3C3}"/>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14</a:t>
            </a:fld>
            <a:endParaRPr lang="en-US"/>
          </a:p>
        </p:txBody>
      </p:sp>
      <p:grpSp>
        <p:nvGrpSpPr>
          <p:cNvPr id="3" name="Group 2">
            <a:extLst>
              <a:ext uri="{FF2B5EF4-FFF2-40B4-BE49-F238E27FC236}">
                <a16:creationId xmlns:a16="http://schemas.microsoft.com/office/drawing/2014/main" id="{E23CA95A-D3FB-4DBB-B93E-A19B75BD34C8}"/>
              </a:ext>
            </a:extLst>
          </p:cNvPr>
          <p:cNvGrpSpPr/>
          <p:nvPr/>
        </p:nvGrpSpPr>
        <p:grpSpPr>
          <a:xfrm>
            <a:off x="2517264" y="1816921"/>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2131584" y="4018491"/>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𝝎</m:t>
                        </m:r>
                      </m:e>
                      <m:sub>
                        <m:r>
                          <a:rPr lang="en-US" b="1" i="1" smtClean="0">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2131584" y="4018491"/>
                <a:ext cx="2289493" cy="646331"/>
              </a:xfrm>
              <a:prstGeom prst="rect">
                <a:avLst/>
              </a:prstGeom>
              <a:blipFill>
                <a:blip r:embed="rId17"/>
                <a:stretch>
                  <a:fillRect t="-870" b="-8696"/>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1656778" y="1936194"/>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2131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6145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201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2"/>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3"/>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6"/>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8"/>
                  <a:stretch>
                    <a:fillRect b="-33333"/>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9"/>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2"/>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3"/>
                  <a:stretch>
                    <a:fillRect r="-82927" b="-40426"/>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4"/>
                  <a:stretch>
                    <a:fillRect b="-39583"/>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2172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3590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4680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5347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7259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2997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4043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4814444" y="3086356"/>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2367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3319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3380741" y="2234919"/>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4450264" y="2806216"/>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3926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2622967" y="1468329"/>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6105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4675016" y="1652369"/>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5601809"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628650" y="35922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628650" y="1840891"/>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628650" y="3459687"/>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2667952" y="3459686"/>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4732020" y="3459685"/>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628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4732020" y="2826846"/>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6771322" y="3459685"/>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16</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1378546" y="5735369"/>
            <a:ext cx="2057400" cy="827300"/>
            <a:chOff x="1568115" y="5673614"/>
            <a:chExt cx="2057400" cy="827300"/>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377186" y="5673614"/>
              <a:ext cx="248329" cy="301790"/>
              <a:chOff x="4311522" y="3906891"/>
              <a:chExt cx="427233" cy="51921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311522" y="4056769"/>
                    <a:ext cx="427233"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1</m:t>
                              </m:r>
                            </m:sub>
                          </m:sSub>
                        </m:oMath>
                      </m:oMathPara>
                    </a14:m>
                    <a:endParaRPr lang="en-US" sz="2400" b="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311522" y="4056769"/>
                    <a:ext cx="427233" cy="369332"/>
                  </a:xfrm>
                  <a:prstGeom prst="rect">
                    <a:avLst/>
                  </a:prstGeom>
                  <a:blipFill>
                    <a:blip r:embed="rId4"/>
                    <a:stretch>
                      <a:fillRect l="-65854" r="-31707" b="-62857"/>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568115" y="6201768"/>
              <a:ext cx="252465" cy="299146"/>
              <a:chOff x="4305302" y="4821173"/>
              <a:chExt cx="434350" cy="514660"/>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305302" y="4966501"/>
                    <a:ext cx="434350"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0</m:t>
                              </m:r>
                            </m:sub>
                          </m:sSub>
                        </m:oMath>
                      </m:oMathPara>
                    </a14:m>
                    <a:endParaRPr lang="en-US" sz="2400" b="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305302" y="4966501"/>
                    <a:ext cx="434350" cy="369332"/>
                  </a:xfrm>
                  <a:prstGeom prst="rect">
                    <a:avLst/>
                  </a:prstGeom>
                  <a:blipFill>
                    <a:blip r:embed="rId5"/>
                    <a:stretch>
                      <a:fillRect l="-64286" r="-30952" b="-58333"/>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5742622" y="4842707"/>
            <a:ext cx="2057400" cy="1905904"/>
            <a:chOff x="2686051" y="4846080"/>
            <a:chExt cx="2057400" cy="190590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686051" y="5352602"/>
              <a:ext cx="2057400" cy="1399382"/>
              <a:chOff x="5742622" y="5094688"/>
              <a:chExt cx="2057400" cy="139938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551693" y="5666770"/>
                <a:ext cx="248329" cy="301790"/>
                <a:chOff x="4311522" y="3906891"/>
                <a:chExt cx="427233" cy="51921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311522" y="4056769"/>
                      <a:ext cx="427233"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1</m:t>
                                </m:r>
                              </m:sub>
                            </m:sSub>
                          </m:oMath>
                        </m:oMathPara>
                      </a14:m>
                      <a:endParaRPr lang="en-US" sz="2400" b="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311522" y="4056769"/>
                      <a:ext cx="427233" cy="369332"/>
                    </a:xfrm>
                    <a:prstGeom prst="rect">
                      <a:avLst/>
                    </a:prstGeom>
                    <a:blipFill>
                      <a:blip r:embed="rId6"/>
                      <a:stretch>
                        <a:fillRect l="-65854" r="-29268" b="-60000"/>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742622" y="6194924"/>
                <a:ext cx="252465" cy="299146"/>
                <a:chOff x="4305302" y="4821173"/>
                <a:chExt cx="434350" cy="514660"/>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305302" y="4966501"/>
                      <a:ext cx="434350"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0</m:t>
                                </m:r>
                              </m:sub>
                            </m:sSub>
                          </m:oMath>
                        </m:oMathPara>
                      </a14:m>
                      <a:endParaRPr lang="en-US" sz="2400" b="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305302" y="4966501"/>
                      <a:ext cx="434350" cy="369332"/>
                    </a:xfrm>
                    <a:prstGeom prst="rect">
                      <a:avLst/>
                    </a:prstGeom>
                    <a:blipFill>
                      <a:blip r:embed="rId7"/>
                      <a:stretch>
                        <a:fillRect l="-65854" r="-31707" b="-60000"/>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1500350" y="4970890"/>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1500350" y="4970890"/>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5828419" y="5425923"/>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5828419" y="5425923"/>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7236927" y="5253155"/>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𝛼</m:t>
                          </m:r>
                        </m:e>
                        <m:sup>
                          <m:r>
                            <a:rPr lang="en-US" sz="2400" b="0" i="1" smtClean="0">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7236927" y="5253155"/>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2054444" y="5639588"/>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2054444" y="5639588"/>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628650" y="1840891"/>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628650" y="3459687"/>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2667952" y="3459686"/>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4732020" y="3459685"/>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628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4732020" y="2826846"/>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6771322" y="3459685"/>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5047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5434143" y="5242640"/>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5434143" y="5242640"/>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7218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7504126" y="5242639"/>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𝜶</m:t>
                          </m:r>
                        </m:e>
                        <m:sup>
                          <m:r>
                            <a:rPr lang="en-US" sz="2400" b="1" i="1" smtClean="0">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7504126" y="5242639"/>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6341089" y="5242641"/>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5434143" y="6021353"/>
                <a:ext cx="2739981" cy="669992"/>
              </a:xfrm>
              <a:prstGeom prst="rect">
                <a:avLst/>
              </a:prstGeom>
            </p:spPr>
            <p:txBody>
              <a:bodyPr wrap="none">
                <a:spAutoFit/>
              </a:bodyPr>
              <a:lstStyle/>
              <a:p>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smtClean="0">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5434143" y="6021353"/>
                <a:ext cx="2739981" cy="669992"/>
              </a:xfrm>
              <a:prstGeom prst="rect">
                <a:avLst/>
              </a:prstGeom>
              <a:blipFill>
                <a:blip r:embed="rId5"/>
                <a:stretch>
                  <a:fillRect t="-5455" r="-6000"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17</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628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18</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95573"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6095686"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6887" y="2119722"/>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6214371" y="5323859"/>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6214371" y="4120709"/>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628649" y="1637421"/>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1258446" y="1935266"/>
            <a:ext cx="7537379" cy="4162378"/>
            <a:chOff x="1258446" y="1935266"/>
            <a:chExt cx="7537379" cy="4162378"/>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4"/>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7"/>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8"/>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0"/>
                  <a:stretch>
                    <a:fillRect b="-39583"/>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4172007" y="312655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628650" y="365126"/>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20</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11"/>
                <a:stretch>
                  <a:fillRect r="-57143" b="-40426"/>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3"/>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4"/>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5"/>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6"/>
                <a:stretch>
                  <a:fillRect r="-82927" b="-4042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7"/>
                <a:stretch>
                  <a:fillRect l="-2222" t="-5405" r="-1587" b="-10811"/>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4098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4203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4184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4154367"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4102133"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4018155"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4243530"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4243530"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4498018"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4498018"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5031976"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031976"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5333872"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333872"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5617454"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617454"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3934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3934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4464964" y="3153621"/>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4617364" y="315971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5272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5574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5781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4052381"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4052381"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4501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smtClean="0">
                              <a:solidFill>
                                <a:schemeClr val="tx1"/>
                              </a:solidFill>
                              <a:latin typeface="Cambria Math" panose="02040503050406030204" pitchFamily="18" charset="0"/>
                            </a:rPr>
                          </m:ctrlPr>
                        </m:sSupPr>
                        <m:e>
                          <m:r>
                            <a:rPr lang="en-US" sz="1400" b="1" i="1" smtClean="0">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smtClean="0">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4501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4820852" y="3122040"/>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smtClean="0">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smtClean="0">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4820852" y="3122040"/>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4172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2845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9810"/>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21</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628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smtClean="0">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628650" y="2542589"/>
                <a:ext cx="7886700" cy="2677656"/>
              </a:xfrm>
              <a:prstGeom prst="rect">
                <a:avLst/>
              </a:prstGeom>
              <a:blipFill>
                <a:blip r:embed="rId3"/>
                <a:stretch>
                  <a:fillRect t="-3348"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22</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6483126" y="1605235"/>
            <a:ext cx="2558104" cy="1667631"/>
            <a:chOff x="6483126" y="1605235"/>
            <a:chExt cx="2558104" cy="1667631"/>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67631"/>
              <a:chOff x="6483126" y="1605235"/>
              <a:chExt cx="2556298" cy="1667631"/>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82472" y="2601575"/>
                <a:ext cx="677819" cy="671291"/>
                <a:chOff x="2569106" y="4583291"/>
                <a:chExt cx="2289414" cy="2267369"/>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69106" y="5333472"/>
                  <a:ext cx="2289414" cy="1517188"/>
                  <a:chOff x="5625677" y="5075558"/>
                  <a:chExt cx="2289414" cy="1517188"/>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5075558"/>
                    <a:ext cx="209164" cy="405268"/>
                    <a:chOff x="4326099" y="2952172"/>
                    <a:chExt cx="359853" cy="697237"/>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2"/>
                <a:stretch>
                  <a:fillRect t="-485" b="-4369"/>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23</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8282472" y="2601575"/>
            <a:ext cx="677819" cy="671291"/>
            <a:chOff x="2569106" y="4583291"/>
            <a:chExt cx="2289414" cy="2267369"/>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69106" y="5333472"/>
              <a:ext cx="2289414" cy="1517188"/>
              <a:chOff x="5625677" y="5075558"/>
              <a:chExt cx="2289414" cy="1517188"/>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5075558"/>
                <a:ext cx="209164" cy="405268"/>
                <a:chOff x="4326099" y="2952172"/>
                <a:chExt cx="359853" cy="697237"/>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2"/>
                <a:stretch>
                  <a:fillRect t="-485" b="-4369"/>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45716" y="1633370"/>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24</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1296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5230034" y="3276574"/>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3524249"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8282472" y="2601575"/>
            <a:ext cx="677819" cy="671291"/>
            <a:chOff x="2569106" y="4583291"/>
            <a:chExt cx="2289414" cy="2267369"/>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69106" y="5333472"/>
              <a:ext cx="2289414" cy="1517188"/>
              <a:chOff x="5625677" y="5075558"/>
              <a:chExt cx="2289414" cy="1517188"/>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5075558"/>
                <a:ext cx="209164" cy="405268"/>
                <a:chOff x="4326099" y="2952172"/>
                <a:chExt cx="359853" cy="697237"/>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2762566" y="3720059"/>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2762566" y="3720059"/>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5633929" y="366998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5633929" y="3669982"/>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4"/>
                <a:stretch>
                  <a:fillRect t="-485" b="-4369"/>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2928013" y="5305211"/>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16667E-6 2.96296E-6 L -0.2974 0.14444 " pathEditMode="relative" rAng="0" ptsTypes="AA">
                                      <p:cBhvr>
                                        <p:cTn id="13" dur="2000" fill="hold"/>
                                        <p:tgtEl>
                                          <p:spTgt spid="115"/>
                                        </p:tgtEl>
                                        <p:attrNameLst>
                                          <p:attrName>ppt_x</p:attrName>
                                          <p:attrName>ppt_y</p:attrName>
                                        </p:attrNameLst>
                                      </p:cBhvr>
                                      <p:rCtr x="-14878" y="7222"/>
                                    </p:animMotion>
                                  </p:childTnLst>
                                </p:cTn>
                              </p:par>
                              <p:par>
                                <p:cTn id="14" presetID="42" presetClass="path" presetSubtype="0" accel="50000" decel="50000" fill="hold" nodeType="withEffect">
                                  <p:stCondLst>
                                    <p:cond delay="0"/>
                                  </p:stCondLst>
                                  <p:childTnLst>
                                    <p:animMotion origin="layout" path="M 3.61111E-6 -3.7037E-7 L 0.57656 0.27014 " pathEditMode="relative" rAng="0" ptsTypes="AA">
                                      <p:cBhvr>
                                        <p:cTn id="15" dur="2000" fill="hold"/>
                                        <p:tgtEl>
                                          <p:spTgt spid="107"/>
                                        </p:tgtEl>
                                        <p:attrNameLst>
                                          <p:attrName>ppt_x</p:attrName>
                                          <p:attrName>ppt_y</p:attrName>
                                        </p:attrNameLst>
                                      </p:cBhvr>
                                      <p:rCtr x="28819" y="13495"/>
                                    </p:animMotion>
                                  </p:childTnLst>
                                </p:cTn>
                              </p:par>
                              <p:par>
                                <p:cTn id="16" presetID="42" presetClass="path" presetSubtype="0" accel="50000" decel="50000" fill="hold" nodeType="withEffect">
                                  <p:stCondLst>
                                    <p:cond delay="0"/>
                                  </p:stCondLst>
                                  <p:childTnLst>
                                    <p:animMotion origin="layout" path="M -3.05556E-6 -1.48148E-6 L -0.19357 -0.04074 " pathEditMode="relative" rAng="0" ptsTypes="AA">
                                      <p:cBhvr>
                                        <p:cTn id="17" dur="2000" fill="hold"/>
                                        <p:tgtEl>
                                          <p:spTgt spid="111"/>
                                        </p:tgtEl>
                                        <p:attrNameLst>
                                          <p:attrName>ppt_x</p:attrName>
                                          <p:attrName>ppt_y</p:attrName>
                                        </p:attrNameLst>
                                      </p:cBhvr>
                                      <p:rCtr x="-9687" y="-2037"/>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fade">
                                      <p:cBhvr>
                                        <p:cTn id="2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sp>
        <p:nvSpPr>
          <p:cNvPr id="53" name="Slide Number Placeholder 2"/>
          <p:cNvSpPr>
            <a:spLocks noGrp="1"/>
          </p:cNvSpPr>
          <p:nvPr>
            <p:ph type="sldNum" sz="quarter" idx="12"/>
          </p:nvPr>
        </p:nvSpPr>
        <p:spPr>
          <a:xfrm>
            <a:off x="8515350" y="6356351"/>
            <a:ext cx="628650" cy="365125"/>
          </a:xfrm>
        </p:spPr>
        <p:txBody>
          <a:bodyPr/>
          <a:lstStyle/>
          <a:p>
            <a:fld id="{9C75D887-1A03-4ABF-9F74-03C35FBA7AA7}" type="slidenum">
              <a:rPr lang="en-US" smtClean="0"/>
              <a:pPr/>
              <a:t>25</a:t>
            </a:fld>
            <a:endParaRPr lang="en-US"/>
          </a:p>
        </p:txBody>
      </p:sp>
      <p:sp>
        <p:nvSpPr>
          <p:cNvPr id="69" name="TextBox 68">
            <a:extLst>
              <a:ext uri="{FF2B5EF4-FFF2-40B4-BE49-F238E27FC236}">
                <a16:creationId xmlns:a16="http://schemas.microsoft.com/office/drawing/2014/main" id="{CDB3B4D5-8ABF-4BAC-B936-5668A0F2A2B5}"/>
              </a:ext>
            </a:extLst>
          </p:cNvPr>
          <p:cNvSpPr txBox="1"/>
          <p:nvPr/>
        </p:nvSpPr>
        <p:spPr>
          <a:xfrm>
            <a:off x="628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6709023" y="1685384"/>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6715420"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7067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7067075" y="1685384"/>
                <a:ext cx="1994412" cy="365126"/>
              </a:xfrm>
              <a:prstGeom prst="rect">
                <a:avLst/>
              </a:prstGeom>
              <a:blipFill>
                <a:blip r:embed="rId3"/>
                <a:stretch>
                  <a:fillRect l="-2446"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7067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7067077" y="2273034"/>
                <a:ext cx="1994408" cy="365126"/>
              </a:xfrm>
              <a:prstGeom prst="rect">
                <a:avLst/>
              </a:prstGeom>
              <a:blipFill>
                <a:blip r:embed="rId4"/>
                <a:stretch>
                  <a:fillRect l="-2446" t="-10000" b="-26667"/>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7068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8302729" y="2638160"/>
            <a:ext cx="677819" cy="671291"/>
            <a:chOff x="2569106" y="4583291"/>
            <a:chExt cx="2289414" cy="2267369"/>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69106" y="5333472"/>
              <a:ext cx="2289414" cy="1517188"/>
              <a:chOff x="5625677" y="5075558"/>
              <a:chExt cx="2289414" cy="1517188"/>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5"/>
                      <a:stretch>
                        <a:fillRect l="-34783" r="-13043" b="-35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6"/>
                      <a:stretch>
                        <a:fillRect l="-33333" r="-8333" b="-30000"/>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5075558"/>
                <a:ext cx="209164" cy="405268"/>
                <a:chOff x="4326099" y="2952172"/>
                <a:chExt cx="359853" cy="697237"/>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7"/>
                  <a:stretch>
                    <a:fillRect b="-24242"/>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209661" y="2604277"/>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1573351" y="2700672"/>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1833827" y="3237199"/>
            <a:ext cx="867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1522389" y="2710851"/>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3053631"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4108243" y="5140902"/>
            <a:ext cx="867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3473196" y="4377831"/>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2428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2189757"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2383644" y="3677283"/>
            <a:ext cx="867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2382098" y="3419961"/>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4604886" y="2508308"/>
            <a:ext cx="4185441" cy="4011751"/>
            <a:chOff x="3999969" y="2509502"/>
            <a:chExt cx="4748528" cy="3838531"/>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25"/>
                  <a:stretch>
                    <a:fillRect r="-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32"/>
                  <a:stretch>
                    <a:fillRect r="-214286"/>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69332"/>
                </a:xfrm>
                <a:prstGeom prst="rect">
                  <a:avLst/>
                </a:prstGeom>
                <a:blipFill>
                  <a:blip r:embed="rId33"/>
                  <a:stretch>
                    <a:fillRect r="-39474"/>
                  </a:stretch>
                </a:blipFill>
              </p:spPr>
              <p:txBody>
                <a:bodyPr/>
                <a:lstStyle/>
                <a:p>
                  <a:r>
                    <a:rPr lang="en-US">
                      <a:noFill/>
                    </a:rPr>
                    <a:t> </a:t>
                  </a:r>
                </a:p>
              </p:txBody>
            </p:sp>
          </mc:Fallback>
        </mc:AlternateContent>
        <p:sp>
          <p:nvSpPr>
            <p:cNvPr id="132" name="TextBox 131"/>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5858210"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83311" y="4166008"/>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6553398" y="3330444"/>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7373348" y="4123750"/>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6753528" y="2190465"/>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655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168" name="Rectangle 167">
            <a:extLst>
              <a:ext uri="{FF2B5EF4-FFF2-40B4-BE49-F238E27FC236}">
                <a16:creationId xmlns:a16="http://schemas.microsoft.com/office/drawing/2014/main" id="{1EB6FCEA-489A-4E0E-BFA3-3495DB42E1FF}"/>
              </a:ext>
            </a:extLst>
          </p:cNvPr>
          <p:cNvSpPr/>
          <p:nvPr/>
        </p:nvSpPr>
        <p:spPr>
          <a:xfrm>
            <a:off x="189671" y="1558249"/>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2117205" y="3013502"/>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1170799" y="3667383"/>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4545834"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4532752"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2718371" y="3289047"/>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26</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4345713" y="2938308"/>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906902" y="2266711"/>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4739807" y="2251030"/>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71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6087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206442"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1387994"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2511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271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271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4117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𝒓𝒃</m:t>
                              </m:r>
                            </m:e>
                            <m:sub>
                              <m:r>
                                <a:rPr lang="en-US" sz="2000" b="1" i="1" smtClean="0">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4117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353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353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1170799"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4558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4800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4800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240247"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309979" y="1638845"/>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1924271" y="3013502"/>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4.72222E-6 -2.22222E-6 L 0.20989 0.00139 " pathEditMode="relative" rAng="0" ptsTypes="AA">
                                      <p:cBhvr>
                                        <p:cTn id="41" dur="2000" fill="hold"/>
                                        <p:tgtEl>
                                          <p:spTgt spid="7"/>
                                        </p:tgtEl>
                                        <p:attrNameLst>
                                          <p:attrName>ppt_x</p:attrName>
                                          <p:attrName>ppt_y</p:attrName>
                                        </p:attrNameLst>
                                      </p:cBhvr>
                                      <p:rCtr x="10486" y="69"/>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1.38889E-6 -1.85185E-6 L 0.09983 -0.00185 " pathEditMode="relative" rAng="0" ptsTypes="AA">
                                      <p:cBhvr>
                                        <p:cTn id="48" dur="2000" fill="hold"/>
                                        <p:tgtEl>
                                          <p:spTgt spid="26"/>
                                        </p:tgtEl>
                                        <p:attrNameLst>
                                          <p:attrName>ppt_x</p:attrName>
                                          <p:attrName>ppt_y</p:attrName>
                                        </p:attrNameLst>
                                      </p:cBhvr>
                                      <p:rCtr x="4983" y="-93"/>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93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3072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27</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44652"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𝛼</m:t>
                        </m:r>
                      </m:e>
                      <m:sup>
                        <m:r>
                          <a:rPr lang="en-US" sz="2000" b="0" i="1" smtClean="0">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44652" y="3847087"/>
                <a:ext cx="7886699" cy="400110"/>
              </a:xfrm>
              <a:prstGeom prst="rect">
                <a:avLst/>
              </a:prstGeom>
              <a:blipFill>
                <a:blip r:embed="rId4"/>
                <a:stretch>
                  <a:fillRect l="-773" t="-7576" b="-25758"/>
                </a:stretch>
              </a:blipFill>
            </p:spPr>
            <p:txBody>
              <a:bodyPr/>
              <a:lstStyle/>
              <a:p>
                <a:r>
                  <a:rPr lang="en-US">
                    <a:noFill/>
                  </a:rPr>
                  <a:t> </a:t>
                </a:r>
              </a:p>
            </p:txBody>
          </p:sp>
        </mc:Fallback>
      </mc:AlternateContent>
      <p:sp>
        <p:nvSpPr>
          <p:cNvPr id="21" name="Freeform 20"/>
          <p:cNvSpPr/>
          <p:nvPr/>
        </p:nvSpPr>
        <p:spPr>
          <a:xfrm>
            <a:off x="910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2368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768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1311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2011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1687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2150127" y="4978807"/>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768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4485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6592722" y="2282917"/>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5253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4575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7100606"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6725677" y="4979512"/>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5343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6823543" y="4756791"/>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7477445" y="2255471"/>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7568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2768214" y="2242494"/>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6748089" y="4421016"/>
                <a:ext cx="487634" cy="369332"/>
              </a:xfrm>
              <a:prstGeom prst="rect">
                <a:avLst/>
              </a:prstGeom>
              <a:ln w="38100">
                <a:noFill/>
              </a:ln>
            </p:spPr>
            <p:txBody>
              <a:bodyPr wrap="none">
                <a:spAutoFit/>
              </a:bodyPr>
              <a:lstStyle/>
              <a:p>
                <a:pPr algn="ctr"/>
                <a14:m>
                  <m:oMath xmlns:m="http://schemas.openxmlformats.org/officeDocument/2006/math">
                    <m:r>
                      <a:rPr lang="en-US" sz="1400" b="0" i="1" smtClean="0">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6748089" y="4421016"/>
                <a:ext cx="487634" cy="369332"/>
              </a:xfrm>
              <a:prstGeom prst="rect">
                <a:avLst/>
              </a:prstGeom>
              <a:blipFill>
                <a:blip r:embed="rId12"/>
                <a:stretch>
                  <a:fillRect t="-8197" r="-11250" b="-24590"/>
                </a:stretch>
              </a:blipFill>
              <a:ln w="38100">
                <a:noFill/>
              </a:ln>
            </p:spPr>
            <p:txBody>
              <a:bodyPr/>
              <a:lstStyle/>
              <a:p>
                <a:r>
                  <a:rPr lang="en-US">
                    <a:noFill/>
                  </a:rPr>
                  <a:t> </a:t>
                </a:r>
              </a:p>
            </p:txBody>
          </p:sp>
        </mc:Fallback>
      </mc:AlternateContent>
      <p:sp>
        <p:nvSpPr>
          <p:cNvPr id="3" name="Rectangle 2"/>
          <p:cNvSpPr/>
          <p:nvPr/>
        </p:nvSpPr>
        <p:spPr>
          <a:xfrm>
            <a:off x="583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11880" y="1529337"/>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2045507"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986138" y="2589571"/>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28650" y="365126"/>
            <a:ext cx="7886700" cy="1325563"/>
          </a:xfrm>
        </p:spPr>
        <p:txBody>
          <a:bodyPr/>
          <a:lstStyle/>
          <a:p>
            <a:r>
              <a:rPr lang="en-US"/>
              <a:t>Dominant Sequence Visualization</a:t>
            </a:r>
          </a:p>
        </p:txBody>
      </p:sp>
      <p:cxnSp>
        <p:nvCxnSpPr>
          <p:cNvPr id="6" name="Straight Connector 5"/>
          <p:cNvCxnSpPr/>
          <p:nvPr/>
        </p:nvCxnSpPr>
        <p:spPr>
          <a:xfrm>
            <a:off x="3344394" y="2406804"/>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900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900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09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509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120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20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730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5730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837004"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3049222" y="2175709"/>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631613" y="5175365"/>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3631613" y="5175365"/>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241303" y="517536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241303" y="5175364"/>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850993" y="5175364"/>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4850993" y="5175364"/>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483256" y="517536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5483256" y="5175364"/>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92947" y="5175364"/>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092947" y="5175364"/>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673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2673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912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6912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7155876"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2673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73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74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74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671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671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674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2674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643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2643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3049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3899004"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4505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5119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5730073" y="4174374"/>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6336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3335250" y="2397660"/>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3052279"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3052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3052279"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3052279" y="3730934"/>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3065198"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3049222" y="4724506"/>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3105442"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3105442"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4854241"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2212907" y="2142528"/>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6357243" y="4724416"/>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6336538"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2814928"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3803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4412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5022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5634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7061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6245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28</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2123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3835507" y="2711807"/>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3826176" y="3523570"/>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3710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6054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5952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3538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3253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2976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2688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2944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2962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3849624" y="2301682"/>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4155546" y="325322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4041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4329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4437567" y="325322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4611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4716306" y="325322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4890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4998327" y="325322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5172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5283326" y="325322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5457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5562065" y="325322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5736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5844086" y="3253225"/>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6044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6248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5834110" y="2813744"/>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29</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437017"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414779" y="5779069"/>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4612246" y="5247780"/>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4"/>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5"/>
                <a:stretch>
                  <a:fillRect l="-2752" t="-10000" b="-26667"/>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8282472" y="2601575"/>
            <a:ext cx="677819" cy="671291"/>
            <a:chOff x="2569106" y="4583291"/>
            <a:chExt cx="2289414" cy="2267369"/>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69106" y="5333472"/>
              <a:ext cx="2289414" cy="1517188"/>
              <a:chOff x="5625677" y="5075558"/>
              <a:chExt cx="2289414" cy="1517188"/>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6"/>
                      <a:stretch>
                        <a:fillRect l="-39130" r="-13043" b="-35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7"/>
                      <a:stretch>
                        <a:fillRect l="-39130" r="-13043" b="-30000"/>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5075558"/>
                <a:ext cx="209164" cy="405268"/>
                <a:chOff x="4326099" y="2952172"/>
                <a:chExt cx="359853" cy="697237"/>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8"/>
                  <a:stretch>
                    <a:fillRect b="-24242"/>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3641639" y="216249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1352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1352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3363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3363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1352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1352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2061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3825790" y="3517308"/>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2061458"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1355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1355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5591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5591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628650" y="1716749"/>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2902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2863227"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798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2186089" y="4706954"/>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2186089" y="4706954"/>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8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759375"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2882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15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7100275"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6423137" y="4706954"/>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6423137" y="4706954"/>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35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4996423"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5346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7450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443364" y="3046933"/>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4680412" y="3054580"/>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Decrease time</a:t>
            </a:r>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49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49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49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49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51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51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794183"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628650" y="365126"/>
            <a:ext cx="7886700" cy="1325563"/>
          </a:xfrm>
        </p:spPr>
        <p:txBody>
          <a:bodyPr/>
          <a:lstStyle/>
          <a:p>
            <a:r>
              <a:rPr lang="en-US"/>
              <a:t>A Visual Comparison</a:t>
            </a:r>
          </a:p>
        </p:txBody>
      </p:sp>
      <p:sp>
        <p:nvSpPr>
          <p:cNvPr id="74" name="TextBox 73"/>
          <p:cNvSpPr txBox="1"/>
          <p:nvPr/>
        </p:nvSpPr>
        <p:spPr>
          <a:xfrm>
            <a:off x="5541334"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4701781"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6" name="Slide Number Placeholder 2">
            <a:extLst>
              <a:ext uri="{FF2B5EF4-FFF2-40B4-BE49-F238E27FC236}">
                <a16:creationId xmlns:a16="http://schemas.microsoft.com/office/drawing/2014/main" id="{93CCEDDD-DC67-4748-8783-AFA496964D74}"/>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30</a:t>
            </a:fld>
            <a:endParaRPr lang="en-US" dirty="0"/>
          </a:p>
        </p:txBody>
      </p:sp>
      <p:sp>
        <p:nvSpPr>
          <p:cNvPr id="73" name="TextBox 72"/>
          <p:cNvSpPr txBox="1"/>
          <p:nvPr/>
        </p:nvSpPr>
        <p:spPr>
          <a:xfrm>
            <a:off x="1455200"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1885280"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4875235"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5956176"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6220189"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6520989"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6794485"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7079458"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7343471"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7644271"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5824617" y="2332193"/>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6096570" y="2980685"/>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6378592" y="2980745"/>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6657331" y="2980744"/>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6939351" y="2980926"/>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7224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7503089"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7815748"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6457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922129" y="2030732"/>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3658689" y="2033964"/>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922129" y="2030732"/>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922129" y="2689700"/>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922129" y="3340126"/>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3658689" y="2033964"/>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𝜔</m:t>
                            </m:r>
                          </m:e>
                          <m:sub>
                            <m:r>
                              <a:rPr lang="en-US" sz="3200" b="0" i="1" smtClean="0">
                                <a:latin typeface="Cambria Math" panose="02040503050406030204" pitchFamily="18" charset="0"/>
                              </a:rPr>
                              <m:t>1</m:t>
                            </m:r>
                          </m:sub>
                        </m:sSub>
                      </m:oMath>
                    </m:oMathPara>
                  </a14:m>
                  <a:endParaRPr lang="en-US" sz="3200" b="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3658689" y="2692932"/>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0" i="1" smtClean="0">
                                    <a:latin typeface="Cambria Math" panose="02040503050406030204" pitchFamily="18" charset="0"/>
                                  </a:rPr>
                                  <m:t>0</m:t>
                                </m:r>
                              </m:sub>
                            </m:sSub>
                          </m:e>
                        </m:d>
                      </m:oMath>
                    </m:oMathPara>
                  </a14:m>
                  <a:endParaRPr lang="en-US" sz="2800" b="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3658689" y="3343358"/>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𝑇</m:t>
                            </m:r>
                          </m:e>
                        </m:acc>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0" i="1" smtClean="0">
                                    <a:latin typeface="Cambria Math" panose="02040503050406030204" pitchFamily="18" charset="0"/>
                                  </a:rPr>
                                  <m:t>1</m:t>
                                </m:r>
                              </m:sub>
                            </m:sSub>
                          </m:e>
                        </m:d>
                      </m:oMath>
                    </m:oMathPara>
                  </a14:m>
                  <a:endParaRPr lang="en-US" sz="3200" b="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6457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6457950" y="1205523"/>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1306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1356518" y="5321555"/>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1306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1306878"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6791633" y="3347503"/>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6791633" y="334118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8515350" y="6356351"/>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smtClean="0"/>
              <a:pPr/>
              <a:t>32</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1.66667E-6 -1.11111E-6 L -0.33976 0.34283 " pathEditMode="relative" rAng="0" ptsTypes="AA">
                                      <p:cBhvr>
                                        <p:cTn id="63" dur="2000" fill="hold"/>
                                        <p:tgtEl>
                                          <p:spTgt spid="19"/>
                                        </p:tgtEl>
                                        <p:attrNameLst>
                                          <p:attrName>ppt_x</p:attrName>
                                          <p:attrName>ppt_y</p:attrName>
                                        </p:attrNameLst>
                                      </p:cBhvr>
                                      <p:rCtr x="-16997"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6443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6890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7282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6017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7707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1750993" y="2434236"/>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315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315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2925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2925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3536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3536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145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145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252747"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464965" y="2212285"/>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047356" y="5211941"/>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2047356" y="5211941"/>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657046" y="5211940"/>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2657046" y="5211940"/>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266736" y="5211940"/>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3266736" y="5211940"/>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898999" y="5211940"/>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3898999" y="5211940"/>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08690" y="5211940"/>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4508690" y="5211940"/>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89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1089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328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5328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5571619"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1089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1089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089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1089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086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1086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089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1089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59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1059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1464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314747"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2921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3535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4145816" y="4210950"/>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752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750993" y="2434236"/>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468022"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468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468022"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468022" y="3767510"/>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480941"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464965" y="4761082"/>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521185"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1521185"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3269984"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628650" y="2179104"/>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4772986" y="4760992"/>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4752281"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1230671"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2271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2320231" y="2179535"/>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2493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2617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2756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2897843" y="2636923"/>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3486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3557254" y="3069355"/>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3730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3854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3993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4134866" y="3526743"/>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4310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4449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2457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2599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2737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2876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1920240" y="2020824"/>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3737258" y="2608803"/>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8155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5995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5980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6385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6846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7264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7663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7856827"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8072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5893443"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6495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6438813"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33</a:t>
            </a:fld>
            <a:endParaRPr lang="en-US"/>
          </a:p>
        </p:txBody>
      </p:sp>
      <p:cxnSp>
        <p:nvCxnSpPr>
          <p:cNvPr id="113" name="Straight Connector 112"/>
          <p:cNvCxnSpPr/>
          <p:nvPr/>
        </p:nvCxnSpPr>
        <p:spPr>
          <a:xfrm flipV="1">
            <a:off x="5995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7856827"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8072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5893443"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6449576" y="3483771"/>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smtClean="0">
                              <a:solidFill>
                                <a:schemeClr val="tx1"/>
                              </a:solidFill>
                              <a:latin typeface="Cambria Math" panose="02040503050406030204" pitchFamily="18" charset="0"/>
                            </a:rPr>
                          </m:ctrlPr>
                        </m:sSubPr>
                        <m:e>
                          <m:r>
                            <a:rPr lang="en-US" sz="1050" b="1" i="1" smtClean="0">
                              <a:solidFill>
                                <a:schemeClr val="tx1"/>
                              </a:solidFill>
                              <a:latin typeface="Cambria Math" panose="02040503050406030204" pitchFamily="18" charset="0"/>
                              <a:ea typeface="Cambria Math" panose="02040503050406030204" pitchFamily="18" charset="0"/>
                            </a:rPr>
                            <m:t>𝝎</m:t>
                          </m:r>
                        </m:e>
                        <m:sub>
                          <m:r>
                            <a:rPr lang="en-US" sz="1050" b="1" i="1" smtClean="0">
                              <a:solidFill>
                                <a:schemeClr val="tx1"/>
                              </a:solidFill>
                              <a:latin typeface="Cambria Math" panose="02040503050406030204" pitchFamily="18" charset="0"/>
                            </a:rPr>
                            <m:t>𝒋</m:t>
                          </m:r>
                        </m:sub>
                      </m:sSub>
                      <m:r>
                        <a:rPr lang="en-US" sz="1050" b="1" i="1" smtClean="0">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smtClean="0">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6449576" y="3483771"/>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6449576" y="3611551"/>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6449576" y="3737676"/>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5999652"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6425845"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6853460"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Oval 51"/>
          <p:cNvSpPr/>
          <p:nvPr/>
        </p:nvSpPr>
        <p:spPr>
          <a:xfrm>
            <a:off x="5870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4093297" y="164455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4093297" y="1644558"/>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3991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2780523"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2321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2321614" y="332582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4742293"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4742293" y="326544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5201202"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4093298" y="411092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3634389" y="506501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3634388" y="603363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5860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2321613" y="42131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1672618" y="26953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1672618" y="2695311"/>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4094790" y="263492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smtClean="0">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4094790" y="2634929"/>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1672618" y="365833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1672618" y="3658331"/>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1672618" y="164953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1672618" y="1649536"/>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2883878" y="73712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2883878" y="737125"/>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4093297" y="35727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𝒎</m:t>
                          </m:r>
                        </m:sub>
                      </m:sSub>
                      <m:r>
                        <a:rPr lang="en-US" b="1" i="1" smtClean="0">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4093297" y="3572741"/>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5211411" y="44140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𝒐</m:t>
                          </m:r>
                        </m:sub>
                      </m:sSub>
                      <m:r>
                        <a:rPr lang="en-US" b="1" i="1" smtClean="0">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5211411" y="441408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2985393" y="443450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𝒏</m:t>
                          </m:r>
                        </m:sub>
                      </m:sSub>
                      <m:r>
                        <a:rPr lang="en-US" b="1" i="1" smtClean="0">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2985393" y="4434501"/>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2985393" y="542899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𝒏</m:t>
                          </m:r>
                        </m:sub>
                      </m:sSub>
                      <m:r>
                        <a:rPr lang="en-US" b="1" i="1" smtClean="0">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2985393" y="5428997"/>
                <a:ext cx="1297991" cy="630517"/>
              </a:xfrm>
              <a:prstGeom prst="ellipse">
                <a:avLst/>
              </a:prstGeom>
              <a:blipFill>
                <a:blip r:embed="rId12"/>
                <a:stretch>
                  <a:fillRect/>
                </a:stretch>
              </a:blipFill>
            </p:spPr>
            <p:txBody>
              <a:bodyPr/>
              <a:lstStyle/>
              <a:p>
                <a:r>
                  <a:rPr lang="en-US">
                    <a:noFill/>
                  </a:rPr>
                  <a:t> </a:t>
                </a:r>
              </a:p>
            </p:txBody>
          </p:sp>
        </mc:Fallback>
      </mc:AlternateContent>
      <p:sp>
        <p:nvSpPr>
          <p:cNvPr id="28" name="TextBox 27"/>
          <p:cNvSpPr txBox="1"/>
          <p:nvPr/>
        </p:nvSpPr>
        <p:spPr>
          <a:xfrm>
            <a:off x="2212404"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2018076"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2018076" y="1199007"/>
                <a:ext cx="1281353" cy="361830"/>
              </a:xfrm>
              <a:prstGeom prst="rect">
                <a:avLst/>
              </a:prstGeom>
              <a:blipFill>
                <a:blip r:embed="rId13"/>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357055"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1357055" y="2275075"/>
                <a:ext cx="1017269" cy="361830"/>
              </a:xfrm>
              <a:prstGeom prst="rect">
                <a:avLst/>
              </a:prstGeom>
              <a:blipFill>
                <a:blip r:embed="rId14"/>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330700"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1330700" y="3306122"/>
                <a:ext cx="1069977"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126974"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4126974" y="1201953"/>
                <a:ext cx="1074227"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764234"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4764234" y="2281443"/>
                <a:ext cx="1074227" cy="344710"/>
              </a:xfrm>
              <a:prstGeom prst="rect">
                <a:avLst/>
              </a:prstGeom>
              <a:blipFill>
                <a:blip r:embed="rId16"/>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763601"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4763601" y="3228031"/>
                <a:ext cx="1074227" cy="344710"/>
              </a:xfrm>
              <a:prstGeom prst="rect">
                <a:avLst/>
              </a:prstGeom>
              <a:blipFill>
                <a:blip r:embed="rId17"/>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289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5289265" y="4003218"/>
                <a:ext cx="1209928" cy="344710"/>
              </a:xfrm>
              <a:prstGeom prst="rect">
                <a:avLst/>
              </a:prstGeom>
              <a:blipFill>
                <a:blip r:embed="rId18"/>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174984"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3174984" y="4003218"/>
                <a:ext cx="1108399" cy="344710"/>
              </a:xfrm>
              <a:prstGeom prst="rect">
                <a:avLst/>
              </a:prstGeom>
              <a:blipFill>
                <a:blip r:embed="rId19"/>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581471"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2581471" y="5038487"/>
                <a:ext cx="1074227" cy="344710"/>
              </a:xfrm>
              <a:prstGeom prst="rect">
                <a:avLst/>
              </a:prstGeom>
              <a:blipFill>
                <a:blip r:embed="rId20"/>
                <a:stretch>
                  <a:fillRect t="-1786" r="-2260" b="-25000"/>
                </a:stretch>
              </a:blipFill>
            </p:spPr>
            <p:txBody>
              <a:bodyPr/>
              <a:lstStyle/>
              <a:p>
                <a:r>
                  <a:rPr lang="en-US">
                    <a:noFill/>
                  </a:rPr>
                  <a:t> </a:t>
                </a:r>
              </a:p>
            </p:txBody>
          </p:sp>
        </mc:Fallback>
      </mc:AlternateContent>
      <p:grpSp>
        <p:nvGrpSpPr>
          <p:cNvPr id="49" name="Group 48"/>
          <p:cNvGrpSpPr/>
          <p:nvPr/>
        </p:nvGrpSpPr>
        <p:grpSpPr>
          <a:xfrm>
            <a:off x="6137728" y="2743205"/>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5401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746449" y="494529"/>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6188529"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6529265" y="92612"/>
                <a:ext cx="2779699" cy="950581"/>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529265" y="92612"/>
                <a:ext cx="2779699" cy="950581"/>
              </a:xfrm>
              <a:prstGeom prst="rect">
                <a:avLst/>
              </a:prstGeom>
              <a:blipFill>
                <a:blip r:embed="rId21"/>
                <a:stretch>
                  <a:fillRect t="-2564"/>
                </a:stretch>
              </a:blipFill>
            </p:spPr>
            <p:txBody>
              <a:bodyPr/>
              <a:lstStyle/>
              <a:p>
                <a:r>
                  <a:rPr lang="en-US">
                    <a:noFill/>
                  </a:rPr>
                  <a:t> </a:t>
                </a:r>
              </a:p>
            </p:txBody>
          </p:sp>
        </mc:Fallback>
      </mc:AlternateContent>
      <p:sp>
        <p:nvSpPr>
          <p:cNvPr id="21" name="TextBox 20"/>
          <p:cNvSpPr txBox="1"/>
          <p:nvPr/>
        </p:nvSpPr>
        <p:spPr>
          <a:xfrm>
            <a:off x="4473456"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4125775" y="820844"/>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5650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6258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252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6062056" y="1424838"/>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641377" y="2475591"/>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smtClean="0">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6063549" y="2415209"/>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641377" y="3438611"/>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3641377" y="1429816"/>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4852637" y="517405"/>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𝒎</m:t>
                          </m:r>
                        </m:sub>
                      </m:sSub>
                      <m:r>
                        <a:rPr lang="en-US" b="1" i="1" smtClean="0">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6062056" y="3353021"/>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𝒐</m:t>
                          </m:r>
                        </m:sub>
                      </m:sSub>
                      <m:r>
                        <a:rPr lang="en-US" b="1" i="1" smtClean="0">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7180170" y="419436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𝒏</m:t>
                          </m:r>
                        </m:sub>
                      </m:sSub>
                      <m:r>
                        <a:rPr lang="en-US" b="1" i="1" smtClean="0">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4954152" y="4214781"/>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smtClean="0">
                              <a:latin typeface="Cambria Math" panose="02040503050406030204" pitchFamily="18" charset="0"/>
                              <a:ea typeface="Cambria Math" panose="02040503050406030204" pitchFamily="18" charset="0"/>
                            </a:rPr>
                            <m:t>𝒏</m:t>
                          </m:r>
                        </m:sub>
                      </m:sSub>
                      <m:r>
                        <a:rPr lang="en-US" b="1" i="1" smtClean="0">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954152" y="5209277"/>
                <a:ext cx="1297991" cy="630517"/>
              </a:xfrm>
              <a:prstGeom prst="ellipse">
                <a:avLst/>
              </a:prstGeom>
              <a:blipFill>
                <a:blip r:embed="rId12"/>
                <a:stretch>
                  <a:fillRect/>
                </a:stretch>
              </a:blipFill>
            </p:spPr>
            <p:txBody>
              <a:bodyPr/>
              <a:lstStyle/>
              <a:p>
                <a:r>
                  <a:rPr lang="en-US">
                    <a:noFill/>
                  </a:rPr>
                  <a:t> </a:t>
                </a:r>
              </a:p>
            </p:txBody>
          </p:sp>
        </mc:Fallback>
      </mc:AlternateContent>
      <p:sp>
        <p:nvSpPr>
          <p:cNvPr id="27" name="TextBox 26"/>
          <p:cNvSpPr txBox="1"/>
          <p:nvPr/>
        </p:nvSpPr>
        <p:spPr>
          <a:xfrm>
            <a:off x="4181163"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3986835"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3986835" y="979287"/>
                <a:ext cx="1281353" cy="361830"/>
              </a:xfrm>
              <a:prstGeom prst="rect">
                <a:avLst/>
              </a:prstGeom>
              <a:blipFill>
                <a:blip r:embed="rId13"/>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325814"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325814" y="2055355"/>
                <a:ext cx="1017269" cy="361830"/>
              </a:xfrm>
              <a:prstGeom prst="rect">
                <a:avLst/>
              </a:prstGeom>
              <a:blipFill>
                <a:blip r:embed="rId14"/>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273106"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3273106" y="3070529"/>
                <a:ext cx="1069977" cy="361830"/>
              </a:xfrm>
              <a:prstGeom prst="rect">
                <a:avLst/>
              </a:prstGeom>
              <a:blipFill>
                <a:blip r:embed="rId15"/>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095733"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6095733" y="982233"/>
                <a:ext cx="107422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732993"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6732993" y="2061723"/>
                <a:ext cx="1074227" cy="344710"/>
              </a:xfrm>
              <a:prstGeom prst="rect">
                <a:avLst/>
              </a:prstGeom>
              <a:blipFill>
                <a:blip r:embed="rId17"/>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732360"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732360" y="3008311"/>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258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7258024" y="3783498"/>
                <a:ext cx="1209928"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43743"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𝒎</m:t>
                            </m:r>
                          </m:sub>
                        </m:sSub>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5143743" y="3783498"/>
                <a:ext cx="1108399" cy="344710"/>
              </a:xfrm>
              <a:prstGeom prst="rect">
                <a:avLst/>
              </a:prstGeom>
              <a:blipFill>
                <a:blip r:embed="rId20"/>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550230"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smtClean="0">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smtClean="0">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4550230" y="4818767"/>
                <a:ext cx="1074227" cy="344710"/>
              </a:xfrm>
              <a:prstGeom prst="rect">
                <a:avLst/>
              </a:prstGeom>
              <a:blipFill>
                <a:blip r:embed="rId21"/>
                <a:stretch>
                  <a:fillRect t="-1754" r="-2260" b="-22807"/>
                </a:stretch>
              </a:blipFill>
            </p:spPr>
            <p:txBody>
              <a:bodyPr/>
              <a:lstStyle/>
              <a:p>
                <a:r>
                  <a:rPr lang="en-US">
                    <a:noFill/>
                  </a:rPr>
                  <a:t> </a:t>
                </a:r>
              </a:p>
            </p:txBody>
          </p:sp>
        </mc:Fallback>
      </mc:AlternateContent>
      <p:sp>
        <p:nvSpPr>
          <p:cNvPr id="45" name="TextBox 44"/>
          <p:cNvSpPr txBox="1"/>
          <p:nvPr/>
        </p:nvSpPr>
        <p:spPr>
          <a:xfrm>
            <a:off x="746449" y="335902"/>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2828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00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550410" y="4667956"/>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35</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6473138" y="79982"/>
                <a:ext cx="2779699" cy="950581"/>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𝜔</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473138" y="79982"/>
                <a:ext cx="2779699" cy="950581"/>
              </a:xfrm>
              <a:prstGeom prst="rect">
                <a:avLst/>
              </a:prstGeom>
              <a:blipFill>
                <a:blip r:embed="rId22"/>
                <a:stretch>
                  <a:fillRect t="-256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628650" y="1825625"/>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3310128" y="2514601"/>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310128" y="2514601"/>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628650" y="3892715"/>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967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967236" y="3461801"/>
                <a:ext cx="2468176" cy="400110"/>
              </a:xfrm>
              <a:prstGeom prst="rect">
                <a:avLst/>
              </a:prstGeom>
              <a:blipFill>
                <a:blip r:embed="rId5"/>
                <a:stretch>
                  <a:fillRect t="-9091" r="-3210" b="-2575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2536209" y="1724990"/>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2268019" y="4238302"/>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493060" y="3566324"/>
                <a:ext cx="8029647" cy="673518"/>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493060"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507075" y="6138373"/>
                <a:ext cx="8044362" cy="396519"/>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507075" y="6138373"/>
                <a:ext cx="8044362" cy="396519"/>
              </a:xfrm>
              <a:prstGeom prst="rect">
                <a:avLst/>
              </a:prstGeom>
              <a:blipFill>
                <a:blip r:embed="rId5"/>
                <a:stretch>
                  <a:fillRect t="-7692"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628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extLst/>
              </p:nvPr>
            </p:nvGraphicFramePr>
            <p:xfrm>
              <a:off x="628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a:p>
                        <a:p>
                          <a:pPr algn="ctr"/>
                          <a:r>
                            <a:rPr lang="en-US"/>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4114800" y="2971800"/>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628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extLst/>
              </p:nvPr>
            </p:nvGraphicFramePr>
            <p:xfrm>
              <a:off x="628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38</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2329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39</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6097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2329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6097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7866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4341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211427" y="186563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88164" y="3181882"/>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204718" y="4322946"/>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96097" y="5662160"/>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91519" y="252948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96097" y="5017673"/>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4</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5118" y="2108920"/>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8417"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5626946"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6222589" y="3863750"/>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extLst>
              <p:ext uri="{D42A27DB-BD31-4B8C-83A1-F6EECF244321}">
                <p14:modId xmlns:p14="http://schemas.microsoft.com/office/powerpoint/2010/main" val="1651386941"/>
              </p:ext>
            </p:extLst>
          </p:nvPr>
        </p:nvGraphicFramePr>
        <p:xfrm>
          <a:off x="960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960251"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40</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41</a:t>
            </a:fld>
            <a:endParaRPr lang="en-US"/>
          </a:p>
        </p:txBody>
      </p:sp>
    </p:spTree>
    <p:extLst>
      <p:ext uri="{BB962C8B-B14F-4D97-AF65-F5344CB8AC3E}">
        <p14:creationId xmlns:p14="http://schemas.microsoft.com/office/powerpoint/2010/main" val="3046631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628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89837" y="4609594"/>
            <a:ext cx="1563825" cy="1567369"/>
          </a:xfrm>
          <a:prstGeom prst="rect">
            <a:avLst/>
          </a:prstGeom>
        </p:spPr>
      </p:pic>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628650"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2691215" y="2198366"/>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6108900"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5360390" y="5271046"/>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3231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259075"/>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205792"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3745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628650" y="2974017"/>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661179" y="4200083"/>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628650" y="5426150"/>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628650" y="365126"/>
            <a:ext cx="7886700" cy="1325563"/>
          </a:xfrm>
        </p:spPr>
        <p:txBody>
          <a:bodyPr/>
          <a:lstStyle/>
          <a:p>
            <a:r>
              <a:rPr lang="en-US"/>
              <a:t>Conclusion</a:t>
            </a:r>
          </a:p>
        </p:txBody>
      </p:sp>
      <p:sp>
        <p:nvSpPr>
          <p:cNvPr id="5" name="Content Placeholder 5"/>
          <p:cNvSpPr>
            <a:spLocks noGrp="1"/>
          </p:cNvSpPr>
          <p:nvPr>
            <p:ph idx="1"/>
          </p:nvPr>
        </p:nvSpPr>
        <p:spPr>
          <a:xfrm>
            <a:off x="628650" y="1669372"/>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628651" y="2438951"/>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628649" y="3283996"/>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a:t>
            </a:r>
            <a:br>
              <a:rPr lang="en-US" sz="2400">
                <a:latin typeface="Garamond" panose="02020404030301010803" pitchFamily="18" charset="0"/>
              </a:rPr>
            </a:br>
            <a:r>
              <a:rPr lang="en-US" sz="240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6928754"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6399953" y="2544959"/>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smtClean="0">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smtClean="0">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smtClean="0">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smtClean="0">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44</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466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794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928037" y="5385761"/>
            <a:ext cx="898093" cy="900128"/>
          </a:xfrm>
          <a:prstGeom prst="rect">
            <a:avLst/>
          </a:prstGeom>
        </p:spPr>
      </p:pic>
      <p:sp>
        <p:nvSpPr>
          <p:cNvPr id="80" name="TextBox 79">
            <a:extLst>
              <a:ext uri="{FF2B5EF4-FFF2-40B4-BE49-F238E27FC236}">
                <a16:creationId xmlns:a16="http://schemas.microsoft.com/office/drawing/2014/main" id="{A7AE6A61-3400-49AF-A79D-83C854398644}"/>
              </a:ext>
            </a:extLst>
          </p:cNvPr>
          <p:cNvSpPr txBox="1"/>
          <p:nvPr/>
        </p:nvSpPr>
        <p:spPr>
          <a:xfrm>
            <a:off x="5295224" y="4662517"/>
            <a:ext cx="3164712" cy="1446550"/>
          </a:xfrm>
          <a:prstGeom prst="rect">
            <a:avLst/>
          </a:prstGeom>
          <a:noFill/>
        </p:spPr>
        <p:txBody>
          <a:bodyPr wrap="square" rtlCol="0" anchor="t">
            <a:spAutoFit/>
          </a:bodyPr>
          <a:lstStyle/>
          <a:p>
            <a:r>
              <a:rPr lang="en-US" sz="2200">
                <a:latin typeface="Garamond" panose="02020404030301010803" pitchFamily="18" charset="0"/>
              </a:rPr>
              <a:t>sandeepb@vt.edu</a:t>
            </a:r>
          </a:p>
          <a:p>
            <a:r>
              <a:rPr lang="en-US" sz="2200">
                <a:latin typeface="Garamond" panose="02020404030301010803" pitchFamily="18" charset="0"/>
              </a:rPr>
              <a:t>aaron.willcock@wayne.edu</a:t>
            </a:r>
          </a:p>
          <a:p>
            <a:r>
              <a:rPr lang="en-US" sz="2200">
                <a:latin typeface="Garamond" panose="02020404030301010803" pitchFamily="18" charset="0"/>
              </a:rPr>
              <a:t>tchantem@vt.edu</a:t>
            </a:r>
          </a:p>
          <a:p>
            <a:r>
              <a:rPr lang="en-US" sz="2200">
                <a:latin typeface="Garamond" panose="02020404030301010803" pitchFamily="18" charset="0"/>
              </a:rPr>
              <a:t>fishern@wayne.edu</a:t>
            </a:r>
          </a:p>
        </p:txBody>
      </p:sp>
      <p:sp>
        <p:nvSpPr>
          <p:cNvPr id="81" name="TextBox 80">
            <a:extLst>
              <a:ext uri="{FF2B5EF4-FFF2-40B4-BE49-F238E27FC236}">
                <a16:creationId xmlns:a16="http://schemas.microsoft.com/office/drawing/2014/main" id="{20F1FCFC-EBC0-4121-A456-8D40F7CB4280}"/>
              </a:ext>
            </a:extLst>
          </p:cNvPr>
          <p:cNvSpPr txBox="1"/>
          <p:nvPr/>
        </p:nvSpPr>
        <p:spPr>
          <a:xfrm>
            <a:off x="5295224" y="4176927"/>
            <a:ext cx="3164712" cy="461665"/>
          </a:xfrm>
          <a:prstGeom prst="rect">
            <a:avLst/>
          </a:prstGeom>
          <a:noFill/>
        </p:spPr>
        <p:txBody>
          <a:bodyPr wrap="square" rtlCol="0" anchor="t">
            <a:spAutoFit/>
          </a:bodyPr>
          <a:lstStyle/>
          <a:p>
            <a:r>
              <a:rPr lang="en-US" sz="2400" b="1">
                <a:latin typeface="Garamond" panose="02020404030301010803" pitchFamily="18" charset="0"/>
              </a:rPr>
              <a:t>Questions?</a:t>
            </a:r>
            <a:endParaRPr lang="en-US"/>
          </a:p>
        </p:txBody>
      </p:sp>
      <p:grpSp>
        <p:nvGrpSpPr>
          <p:cNvPr id="2" name="Group 1">
            <a:extLst>
              <a:ext uri="{FF2B5EF4-FFF2-40B4-BE49-F238E27FC236}">
                <a16:creationId xmlns:a16="http://schemas.microsoft.com/office/drawing/2014/main" id="{DDF37FD7-0A89-4D35-893F-218512C711FE}"/>
              </a:ext>
            </a:extLst>
          </p:cNvPr>
          <p:cNvGrpSpPr/>
          <p:nvPr/>
        </p:nvGrpSpPr>
        <p:grpSpPr>
          <a:xfrm>
            <a:off x="7383771" y="3359842"/>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825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6825005" y="2635410"/>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P spid="80" grpId="0"/>
      <p:bldP spid="8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173390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45716" y="1633370"/>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2"/>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3"/>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6"/>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8"/>
                  <a:stretch>
                    <a:fillRect b="-33333"/>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9"/>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2"/>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3"/>
                  <a:stretch>
                    <a:fillRect r="-82927" b="-40426"/>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4"/>
                  <a:stretch>
                    <a:fillRect b="-39583"/>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628650" y="365126"/>
            <a:ext cx="7886700" cy="1325563"/>
          </a:xfrm>
        </p:spPr>
        <p:txBody>
          <a:bodyPr/>
          <a:lstStyle/>
          <a:p>
            <a:r>
              <a:rPr lang="en-US"/>
              <a:t>Standalone AVR Function</a:t>
            </a:r>
          </a:p>
        </p:txBody>
      </p:sp>
      <p:sp>
        <p:nvSpPr>
          <p:cNvPr id="61" name="Slide Number Placeholder 2">
            <a:extLst>
              <a:ext uri="{FF2B5EF4-FFF2-40B4-BE49-F238E27FC236}">
                <a16:creationId xmlns:a16="http://schemas.microsoft.com/office/drawing/2014/main" id="{367A1695-DC54-4AFF-B289-A9CE59915BCF}"/>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48</a:t>
            </a:fld>
            <a:endParaRPr lang="en-US"/>
          </a:p>
        </p:txBody>
      </p:sp>
      <p:sp>
        <p:nvSpPr>
          <p:cNvPr id="49" name="Rectangle 48">
            <a:extLst>
              <a:ext uri="{FF2B5EF4-FFF2-40B4-BE49-F238E27FC236}">
                <a16:creationId xmlns:a16="http://schemas.microsoft.com/office/drawing/2014/main" id="{1EE10645-396A-41E2-B6AB-969DD5D66AE2}"/>
              </a:ext>
            </a:extLst>
          </p:cNvPr>
          <p:cNvSpPr/>
          <p:nvPr/>
        </p:nvSpPr>
        <p:spPr>
          <a:xfrm>
            <a:off x="6145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49</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5646146" y="187535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5646146" y="1875353"/>
                <a:ext cx="3338463" cy="646331"/>
              </a:xfrm>
              <a:prstGeom prst="rect">
                <a:avLst/>
              </a:prstGeom>
              <a:blipFill>
                <a:blip r:embed="rId3"/>
                <a:stretch>
                  <a:fillRect l="-718" t="-1739" r="-898" b="-8696"/>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1538663" y="1875355"/>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2847976" y="3182638"/>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626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626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626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626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626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626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9797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5263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40728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2520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1211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1865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1538662" y="1970603"/>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556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621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5646146" y="4247131"/>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5646146" y="5710020"/>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5646146"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1380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1380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5203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5203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5</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72939" y="1633370"/>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1153889"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201983" y="1790144"/>
            <a:ext cx="719317" cy="3448023"/>
            <a:chOff x="201983" y="1790144"/>
            <a:chExt cx="719317" cy="3448023"/>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8"/>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9"/>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1"/>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2"/>
                  <a:stretch>
                    <a:fillRect r="-82927" b="-4042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1153888" y="5722263"/>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1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1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1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1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1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18"/>
                  <a:stretch>
                    <a:fillRect b="-33333"/>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9"/>
                  <a:stretch>
                    <a:fillRect b="-39583"/>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628650" y="20320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98417"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5626946"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6222589" y="3863750"/>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21"/>
                <a:stretch>
                  <a:fillRect l="-2222" t="-5405" r="-1587" b="-10811"/>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6145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93174"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6667500"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6"/>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50</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790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smtClean="0">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400049"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smtClean="0">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4648199"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smtClean="0">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smtClean="0">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4134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4134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4787899" y="1956887"/>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5168205" y="5089737"/>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1798918" y="197781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1762123" y="4317163"/>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6020954" y="3205947"/>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726"/>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5858257" y="1941158"/>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1538663" y="1875355"/>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2847976" y="3182638"/>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626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626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626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626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626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626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9797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5263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40728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2520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1211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1865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1538662" y="1970603"/>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556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621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3219148" y="2466115"/>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5858257" y="2990684"/>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𝜶</m:t>
                        </m:r>
                      </m:e>
                      <m:sup>
                        <m:r>
                          <a:rPr lang="en-US" b="1" i="1" smtClean="0">
                            <a:latin typeface="Cambria Math" panose="02040503050406030204" pitchFamily="18" charset="0"/>
                          </a:rPr>
                          <m:t>+</m:t>
                        </m:r>
                      </m:sup>
                    </m:sSup>
                    <m:r>
                      <a:rPr lang="en-US" b="1" i="1" smtClean="0">
                        <a:latin typeface="Cambria Math" panose="02040503050406030204" pitchFamily="18" charset="0"/>
                      </a:rPr>
                      <m:t>&gt;</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𝜶</m:t>
                            </m:r>
                          </m:e>
                          <m:sup>
                            <m:r>
                              <a:rPr lang="en-US" b="1" i="1" smtClean="0">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5858257" y="2990684"/>
                <a:ext cx="2825959" cy="646331"/>
              </a:xfrm>
              <a:prstGeom prst="rect">
                <a:avLst/>
              </a:prstGeom>
              <a:blipFill>
                <a:blip r:embed="rId2"/>
                <a:stretch>
                  <a:fillRect t="-1739" b="-8696"/>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5858257" y="4040210"/>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𝜶</m:t>
                        </m:r>
                      </m:e>
                      <m:sup>
                        <m:r>
                          <a:rPr lang="en-US" b="1" i="1" smtClean="0">
                            <a:latin typeface="Cambria Math" panose="02040503050406030204" pitchFamily="18" charset="0"/>
                          </a:rPr>
                          <m:t>−</m:t>
                        </m:r>
                      </m:sup>
                    </m:sSup>
                    <m:r>
                      <a:rPr lang="en-US" b="1" i="1" smtClean="0">
                        <a:latin typeface="Cambria Math" panose="02040503050406030204" pitchFamily="18" charset="0"/>
                      </a:rPr>
                      <m:t>|&gt;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𝜶</m:t>
                        </m:r>
                      </m:e>
                      <m:sup>
                        <m:r>
                          <a:rPr lang="en-US" b="1" i="1" smtClean="0">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𝜶</m:t>
                        </m:r>
                      </m:e>
                      <m:sup>
                        <m:r>
                          <a:rPr lang="en-US" b="1" i="1" smtClean="0">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5858257" y="4040210"/>
                <a:ext cx="2825959" cy="646331"/>
              </a:xfrm>
              <a:prstGeom prst="rect">
                <a:avLst/>
              </a:prstGeom>
              <a:blipFill>
                <a:blip r:embed="rId3"/>
                <a:stretch>
                  <a:fillRect t="-1739" b="-8696"/>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1380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1380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5203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5203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1724055" y="1981409"/>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2141096" y="3091613"/>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3189067" y="4417136"/>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4072451" y="368766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4522009" y="4930352"/>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5863250" y="5089737"/>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1547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212726"/>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52</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5354331"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1538663" y="1875355"/>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2847976" y="3182638"/>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626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626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626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626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626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626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9797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5263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40728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2520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1211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1865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1538662" y="1970603"/>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556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621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5354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1380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1380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5203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𝜶</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5203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5354331" y="4259447"/>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5354331" y="4259447"/>
                <a:ext cx="3286326" cy="946991"/>
              </a:xfrm>
              <a:prstGeom prst="rect">
                <a:avLst/>
              </a:prstGeom>
              <a:blipFill>
                <a:blip r:embed="rId4"/>
                <a:stretch>
                  <a:fillRect t="-1220" b="-3659"/>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1071929" y="2452329"/>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Old Slides</a:t>
            </a:r>
          </a:p>
        </p:txBody>
      </p:sp>
    </p:spTree>
    <p:extLst>
      <p:ext uri="{BB962C8B-B14F-4D97-AF65-F5344CB8AC3E}">
        <p14:creationId xmlns:p14="http://schemas.microsoft.com/office/powerpoint/2010/main" val="1310120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49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49217" y="3658536"/>
                <a:ext cx="75734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49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49217" y="4441601"/>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51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51662" y="2932109"/>
                <a:ext cx="757342" cy="369332"/>
              </a:xfrm>
              <a:prstGeom prst="rect">
                <a:avLst/>
              </a:prstGeom>
              <a:blipFill>
                <a:blip r:embed="rId5"/>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794183"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00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2" name="Freeform 25">
              <a:extLst>
                <a:ext uri="{FF2B5EF4-FFF2-40B4-BE49-F238E27FC236}">
                  <a16:creationId xmlns:a16="http://schemas.microsoft.com/office/drawing/2014/main" id="{5F3E4A48-E109-4817-9021-907AFE7945A8}"/>
                </a:ext>
              </a:extLst>
            </p:cNvPr>
            <p:cNvSpPr/>
            <p:nvPr/>
          </p:nvSpPr>
          <p:spPr>
            <a:xfrm>
              <a:off x="3808021" y="3449889"/>
              <a:ext cx="232743" cy="39331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6"/>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7"/>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628650" y="365126"/>
            <a:ext cx="7886700" cy="1325563"/>
          </a:xfrm>
        </p:spPr>
        <p:txBody>
          <a:bodyPr/>
          <a:lstStyle/>
          <a:p>
            <a:r>
              <a:rPr lang="en-US"/>
              <a:t>A Visual Comparison</a:t>
            </a:r>
          </a:p>
        </p:txBody>
      </p:sp>
      <p:sp>
        <p:nvSpPr>
          <p:cNvPr id="74" name="TextBox 73"/>
          <p:cNvSpPr txBox="1"/>
          <p:nvPr/>
        </p:nvSpPr>
        <p:spPr>
          <a:xfrm>
            <a:off x="5541334"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4701781"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6" name="Slide Number Placeholder 2">
            <a:extLst>
              <a:ext uri="{FF2B5EF4-FFF2-40B4-BE49-F238E27FC236}">
                <a16:creationId xmlns:a16="http://schemas.microsoft.com/office/drawing/2014/main" id="{93CCEDDD-DC67-4748-8783-AFA496964D74}"/>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54</a:t>
            </a:fld>
            <a:endParaRPr lang="en-US"/>
          </a:p>
        </p:txBody>
      </p:sp>
      <p:sp>
        <p:nvSpPr>
          <p:cNvPr id="73" name="TextBox 72"/>
          <p:cNvSpPr txBox="1"/>
          <p:nvPr/>
        </p:nvSpPr>
        <p:spPr>
          <a:xfrm>
            <a:off x="1455200"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1885280"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4875235"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00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5" name="Freeform 25">
              <a:extLst>
                <a:ext uri="{FF2B5EF4-FFF2-40B4-BE49-F238E27FC236}">
                  <a16:creationId xmlns:a16="http://schemas.microsoft.com/office/drawing/2014/main" id="{A2957890-6050-41B3-A1BA-085896B851EF}"/>
                </a:ext>
              </a:extLst>
            </p:cNvPr>
            <p:cNvSpPr/>
            <p:nvPr/>
          </p:nvSpPr>
          <p:spPr>
            <a:xfrm>
              <a:off x="3808021" y="3449889"/>
              <a:ext cx="232743" cy="39331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8"/>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7"/>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5956176"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6220189"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6520989"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6794485" y="331923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7079458"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7343471"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7644271" y="3312606"/>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5818641" y="2678832"/>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6096570" y="363037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6378591" y="363037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6657330" y="363037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6939351" y="363037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7224350" y="3630376"/>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7503089" y="3630375"/>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7803127" y="3190894"/>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47103785"/>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fade">
                                      <p:cBhvr>
                                        <p:cTn id="49" dur="500"/>
                                        <p:tgtEl>
                                          <p:spTgt spid="200"/>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01"/>
                                        </p:tgtEl>
                                        <p:attrNameLst>
                                          <p:attrName>style.visibility</p:attrName>
                                        </p:attrNameLst>
                                      </p:cBhvr>
                                      <p:to>
                                        <p:strVal val="visible"/>
                                      </p:to>
                                    </p:set>
                                    <p:animEffect transition="in" filter="fade">
                                      <p:cBhvr>
                                        <p:cTn id="53" dur="500"/>
                                        <p:tgtEl>
                                          <p:spTgt spid="201"/>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202"/>
                                        </p:tgtEl>
                                        <p:attrNameLst>
                                          <p:attrName>style.visibility</p:attrName>
                                        </p:attrNameLst>
                                      </p:cBhvr>
                                      <p:to>
                                        <p:strVal val="visible"/>
                                      </p:to>
                                    </p:set>
                                    <p:animEffect transition="in" filter="fade">
                                      <p:cBhvr>
                                        <p:cTn id="57" dur="500"/>
                                        <p:tgtEl>
                                          <p:spTgt spid="202"/>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203"/>
                                        </p:tgtEl>
                                        <p:attrNameLst>
                                          <p:attrName>style.visibility</p:attrName>
                                        </p:attrNameLst>
                                      </p:cBhvr>
                                      <p:to>
                                        <p:strVal val="visible"/>
                                      </p:to>
                                    </p:set>
                                    <p:animEffect transition="in" filter="fade">
                                      <p:cBhvr>
                                        <p:cTn id="61" dur="500"/>
                                        <p:tgtEl>
                                          <p:spTgt spid="203"/>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204"/>
                                        </p:tgtEl>
                                        <p:attrNameLst>
                                          <p:attrName>style.visibility</p:attrName>
                                        </p:attrNameLst>
                                      </p:cBhvr>
                                      <p:to>
                                        <p:strVal val="visible"/>
                                      </p:to>
                                    </p:set>
                                    <p:animEffect transition="in" filter="fade">
                                      <p:cBhvr>
                                        <p:cTn id="65" dur="500"/>
                                        <p:tgtEl>
                                          <p:spTgt spid="204"/>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205"/>
                                        </p:tgtEl>
                                        <p:attrNameLst>
                                          <p:attrName>style.visibility</p:attrName>
                                        </p:attrNameLst>
                                      </p:cBhvr>
                                      <p:to>
                                        <p:strVal val="visible"/>
                                      </p:to>
                                    </p:set>
                                    <p:animEffect transition="in" filter="fade">
                                      <p:cBhvr>
                                        <p:cTn id="69" dur="500"/>
                                        <p:tgtEl>
                                          <p:spTgt spid="205"/>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206"/>
                                        </p:tgtEl>
                                        <p:attrNameLst>
                                          <p:attrName>style.visibility</p:attrName>
                                        </p:attrNameLst>
                                      </p:cBhvr>
                                      <p:to>
                                        <p:strVal val="visible"/>
                                      </p:to>
                                    </p:set>
                                    <p:animEffect transition="in" filter="fade">
                                      <p:cBhvr>
                                        <p:cTn id="73" dur="500"/>
                                        <p:tgtEl>
                                          <p:spTgt spid="20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9"/>
                                        </p:tgtEl>
                                        <p:attrNameLst>
                                          <p:attrName>style.visibility</p:attrName>
                                        </p:attrNameLst>
                                      </p:cBhvr>
                                      <p:to>
                                        <p:strVal val="visible"/>
                                      </p:to>
                                    </p:set>
                                    <p:animEffect transition="in" filter="fade">
                                      <p:cBhvr>
                                        <p:cTn id="78"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2123571" y="2882184"/>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3835507" y="2888269"/>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3826176" y="3700032"/>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3710146" y="279181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6054085" y="3721191"/>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5952720" y="3629751"/>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3538728" y="2604923"/>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3253179" y="2613218"/>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2976321" y="2613218"/>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2688498" y="2597802"/>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2944157" y="2546824"/>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2962818" y="2546824"/>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3849624" y="2478144"/>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4155546" y="342968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4041649" y="3608592"/>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4329736" y="3629752"/>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4437567" y="342968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4611757" y="3629752"/>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4716306" y="3429687"/>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4890496" y="362975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4998327" y="3429687"/>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5172517" y="362975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5283326" y="342968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5457516" y="3629752"/>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5562065" y="3429687"/>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5736255" y="3629751"/>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5844086" y="3429687"/>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00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6044160" y="4420643"/>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6248194" y="4329203"/>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5834110" y="2990206"/>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55</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709353" y="5024620"/>
            <a:ext cx="3587750" cy="64633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Lemma 1:</a:t>
            </a:r>
            <a:br>
              <a:rPr lang="en-US" b="1">
                <a:latin typeface="Garamond" panose="02020404030301010803" pitchFamily="18" charset="0"/>
              </a:rPr>
            </a:br>
            <a:r>
              <a:rPr lang="en-US" b="1">
                <a:latin typeface="Garamond" panose="02020404030301010803" pitchFamily="18" charset="0"/>
              </a:rPr>
              <a:t>No decreasing subsequence</a:t>
            </a:r>
          </a:p>
        </p:txBody>
      </p:sp>
      <p:sp>
        <p:nvSpPr>
          <p:cNvPr id="42" name="TextBox 41">
            <a:extLst>
              <a:ext uri="{FF2B5EF4-FFF2-40B4-BE49-F238E27FC236}">
                <a16:creationId xmlns:a16="http://schemas.microsoft.com/office/drawing/2014/main" id="{3718768A-7D82-4CC5-9E91-3A22BD31AFD1}"/>
              </a:ext>
            </a:extLst>
          </p:cNvPr>
          <p:cNvSpPr txBox="1"/>
          <p:nvPr/>
        </p:nvSpPr>
        <p:spPr>
          <a:xfrm>
            <a:off x="709353" y="5779069"/>
            <a:ext cx="3579703" cy="64633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Lemma 2:</a:t>
            </a:r>
            <a:br>
              <a:rPr lang="en-US" b="1">
                <a:latin typeface="Garamond" panose="02020404030301010803" pitchFamily="18" charset="0"/>
              </a:rPr>
            </a:br>
            <a:r>
              <a:rPr lang="en-US" b="1">
                <a:latin typeface="Garamond" panose="02020404030301010803" pitchFamily="18" charset="0"/>
              </a:rPr>
              <a:t>Start at the right boundary.</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73A175-09DE-4086-B299-C6D61C284C0D}"/>
                  </a:ext>
                </a:extLst>
              </p:cNvPr>
              <p:cNvSpPr txBox="1"/>
              <p:nvPr/>
            </p:nvSpPr>
            <p:spPr>
              <a:xfrm>
                <a:off x="4421176" y="5280968"/>
                <a:ext cx="3961911" cy="923330"/>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Lemma 3:</a:t>
                </a:r>
                <a:br>
                  <a:rPr lang="en-US" b="1">
                    <a:latin typeface="Garamond" panose="02020404030301010803" pitchFamily="18" charset="0"/>
                  </a:rPr>
                </a:br>
                <a:r>
                  <a:rPr lang="en-US" b="1">
                    <a:latin typeface="Garamond" panose="02020404030301010803" pitchFamily="18" charset="0"/>
                  </a:rPr>
                  <a:t>Use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 in middle of step.</a:t>
                </a:r>
              </a:p>
              <a:p>
                <a:pPr algn="ctr"/>
                <a:r>
                  <a:rPr lang="en-US" b="1">
                    <a:latin typeface="Garamond" panose="02020404030301010803" pitchFamily="18" charset="0"/>
                  </a:rPr>
                  <a:t>Use var. accel. 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 at decision speed.</a:t>
                </a:r>
              </a:p>
            </p:txBody>
          </p:sp>
        </mc:Choice>
        <mc:Fallback xmlns="">
          <p:sp>
            <p:nvSpPr>
              <p:cNvPr id="43" name="TextBox 42">
                <a:extLst>
                  <a:ext uri="{FF2B5EF4-FFF2-40B4-BE49-F238E27FC236}">
                    <a16:creationId xmlns:a16="http://schemas.microsoft.com/office/drawing/2014/main" id="{0073A175-09DE-4086-B299-C6D61C284C0D}"/>
                  </a:ext>
                </a:extLst>
              </p:cNvPr>
              <p:cNvSpPr txBox="1">
                <a:spLocks noRot="1" noChangeAspect="1" noMove="1" noResize="1" noEditPoints="1" noAdjustHandles="1" noChangeArrowheads="1" noChangeShapeType="1" noTextEdit="1"/>
              </p:cNvSpPr>
              <p:nvPr/>
            </p:nvSpPr>
            <p:spPr>
              <a:xfrm>
                <a:off x="4421176" y="5280968"/>
                <a:ext cx="3961911" cy="923330"/>
              </a:xfrm>
              <a:prstGeom prst="rect">
                <a:avLst/>
              </a:prstGeom>
              <a:blipFill>
                <a:blip r:embed="rId3"/>
                <a:stretch>
                  <a:fillRect t="-621" b="-5590"/>
                </a:stretch>
              </a:blipFill>
              <a:ln w="57150">
                <a:solidFill>
                  <a:srgbClr val="7030A0"/>
                </a:solidFill>
              </a:ln>
            </p:spPr>
            <p:txBody>
              <a:bodyPr/>
              <a:lstStyle/>
              <a:p>
                <a:r>
                  <a:rPr lang="en-US">
                    <a:noFill/>
                  </a:rPr>
                  <a:t> </a:t>
                </a:r>
              </a:p>
            </p:txBody>
          </p:sp>
        </mc:Fallback>
      </mc:AlternateContent>
      <p:sp>
        <p:nvSpPr>
          <p:cNvPr id="64" name="Freeform 20">
            <a:extLst>
              <a:ext uri="{FF2B5EF4-FFF2-40B4-BE49-F238E27FC236}">
                <a16:creationId xmlns:a16="http://schemas.microsoft.com/office/drawing/2014/main" id="{A75F39C1-52D1-4FF8-947B-B6BCCE815BCB}"/>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4"/>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5"/>
                <a:stretch>
                  <a:fillRect l="-2752" t="-10000" b="-26667"/>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8282472" y="2601575"/>
            <a:ext cx="677819" cy="671291"/>
            <a:chOff x="2569106" y="4583291"/>
            <a:chExt cx="2289414" cy="2267369"/>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69106" y="5333472"/>
              <a:ext cx="2289414" cy="1517188"/>
              <a:chOff x="5625677" y="5075558"/>
              <a:chExt cx="2289414" cy="1517188"/>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6"/>
                      <a:stretch>
                        <a:fillRect l="-39130" r="-13043" b="-35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7"/>
                      <a:stretch>
                        <a:fillRect l="-39130" r="-13043" b="-30000"/>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5075558"/>
                <a:ext cx="209164" cy="405268"/>
                <a:chOff x="4326099" y="2952172"/>
                <a:chExt cx="359853" cy="697237"/>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8"/>
                  <a:stretch>
                    <a:fillRect b="-24242"/>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3641639" y="2338958"/>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Freeform 25">
            <a:extLst>
              <a:ext uri="{FF2B5EF4-FFF2-40B4-BE49-F238E27FC236}">
                <a16:creationId xmlns:a16="http://schemas.microsoft.com/office/drawing/2014/main" id="{B1BB8BD2-6C0A-417F-B23E-005186B7096F}"/>
              </a:ext>
            </a:extLst>
          </p:cNvPr>
          <p:cNvSpPr/>
          <p:nvPr/>
        </p:nvSpPr>
        <p:spPr>
          <a:xfrm>
            <a:off x="5895168" y="3260674"/>
            <a:ext cx="232743" cy="39331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1352676" y="346932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1352676" y="3469321"/>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3363946" y="448993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3363946" y="4489939"/>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1352676" y="425238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1352676" y="4252386"/>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2061458" y="3693769"/>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3825790" y="3693770"/>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2061458" y="4428351"/>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1355121" y="274289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1355121" y="274289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5591530" y="449173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5591530" y="4491734"/>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236465043"/>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fade">
                                      <p:cBhvr>
                                        <p:cTn id="25" dur="500"/>
                                        <p:tgtEl>
                                          <p:spTgt spid="2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fade">
                                      <p:cBhvr>
                                        <p:cTn id="28" dur="500"/>
                                        <p:tgtEl>
                                          <p:spTgt spid="20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8"/>
                                        </p:tgtEl>
                                        <p:attrNameLst>
                                          <p:attrName>style.visibility</p:attrName>
                                        </p:attrNameLst>
                                      </p:cBhvr>
                                      <p:to>
                                        <p:strVal val="visible"/>
                                      </p:to>
                                    </p:set>
                                    <p:animEffect transition="in" filter="fade">
                                      <p:cBhvr>
                                        <p:cTn id="36" dur="500"/>
                                        <p:tgtEl>
                                          <p:spTgt spid="208"/>
                                        </p:tgtEl>
                                      </p:cBhvr>
                                    </p:animEffect>
                                  </p:childTnLst>
                                </p:cTn>
                              </p:par>
                              <p:par>
                                <p:cTn id="37" presetID="10" presetClass="entr" presetSubtype="0" fill="hold" nodeType="withEffect">
                                  <p:stCondLst>
                                    <p:cond delay="0"/>
                                  </p:stCondLst>
                                  <p:childTnLst>
                                    <p:set>
                                      <p:cBhvr>
                                        <p:cTn id="38" dur="1" fill="hold">
                                          <p:stCondLst>
                                            <p:cond delay="0"/>
                                          </p:stCondLst>
                                        </p:cTn>
                                        <p:tgtEl>
                                          <p:spTgt spid="209"/>
                                        </p:tgtEl>
                                        <p:attrNameLst>
                                          <p:attrName>style.visibility</p:attrName>
                                        </p:attrNameLst>
                                      </p:cBhvr>
                                      <p:to>
                                        <p:strVal val="visible"/>
                                      </p:to>
                                    </p:set>
                                    <p:animEffect transition="in" filter="fade">
                                      <p:cBhvr>
                                        <p:cTn id="39" dur="500"/>
                                        <p:tgtEl>
                                          <p:spTgt spid="2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4"/>
                                        </p:tgtEl>
                                      </p:cBhvr>
                                    </p:animEffect>
                                    <p:set>
                                      <p:cBhvr>
                                        <p:cTn id="44" dur="1" fill="hold">
                                          <p:stCondLst>
                                            <p:cond delay="499"/>
                                          </p:stCondLst>
                                        </p:cTn>
                                        <p:tgtEl>
                                          <p:spTgt spid="20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07"/>
                                        </p:tgtEl>
                                      </p:cBhvr>
                                    </p:animEffect>
                                    <p:set>
                                      <p:cBhvr>
                                        <p:cTn id="47" dur="1" fill="hold">
                                          <p:stCondLst>
                                            <p:cond delay="499"/>
                                          </p:stCondLst>
                                        </p:cTn>
                                        <p:tgtEl>
                                          <p:spTgt spid="20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06"/>
                                        </p:tgtEl>
                                      </p:cBhvr>
                                    </p:animEffect>
                                    <p:set>
                                      <p:cBhvr>
                                        <p:cTn id="50" dur="1" fill="hold">
                                          <p:stCondLst>
                                            <p:cond delay="499"/>
                                          </p:stCondLst>
                                        </p:cTn>
                                        <p:tgtEl>
                                          <p:spTgt spid="20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05"/>
                                        </p:tgtEl>
                                      </p:cBhvr>
                                    </p:animEffect>
                                    <p:set>
                                      <p:cBhvr>
                                        <p:cTn id="53" dur="1" fill="hold">
                                          <p:stCondLst>
                                            <p:cond delay="499"/>
                                          </p:stCondLst>
                                        </p:cTn>
                                        <p:tgtEl>
                                          <p:spTgt spid="20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08"/>
                                        </p:tgtEl>
                                      </p:cBhvr>
                                    </p:animEffect>
                                    <p:set>
                                      <p:cBhvr>
                                        <p:cTn id="56" dur="1" fill="hold">
                                          <p:stCondLst>
                                            <p:cond delay="499"/>
                                          </p:stCondLst>
                                        </p:cTn>
                                        <p:tgtEl>
                                          <p:spTgt spid="20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9"/>
                                        </p:tgtEl>
                                      </p:cBhvr>
                                    </p:animEffect>
                                    <p:set>
                                      <p:cBhvr>
                                        <p:cTn id="59" dur="1" fill="hold">
                                          <p:stCondLst>
                                            <p:cond delay="499"/>
                                          </p:stCondLst>
                                        </p:cTn>
                                        <p:tgtEl>
                                          <p:spTgt spid="20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0"/>
                                        </p:tgtEl>
                                        <p:attrNameLst>
                                          <p:attrName>style.visibility</p:attrName>
                                        </p:attrNameLst>
                                      </p:cBhvr>
                                      <p:to>
                                        <p:strVal val="visible"/>
                                      </p:to>
                                    </p:set>
                                    <p:animEffect transition="in" filter="fade">
                                      <p:cBhvr>
                                        <p:cTn id="69" dur="500"/>
                                        <p:tgtEl>
                                          <p:spTgt spid="210"/>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19"/>
                                        </p:tgtEl>
                                        <p:attrNameLst>
                                          <p:attrName>style.visibility</p:attrName>
                                        </p:attrNameLst>
                                      </p:cBhvr>
                                      <p:to>
                                        <p:strVal val="visible"/>
                                      </p:to>
                                    </p:set>
                                    <p:animEffect transition="in" filter="fade">
                                      <p:cBhvr>
                                        <p:cTn id="73" dur="500"/>
                                        <p:tgtEl>
                                          <p:spTgt spid="2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5"/>
                                        </p:tgtEl>
                                        <p:attrNameLst>
                                          <p:attrName>style.visibility</p:attrName>
                                        </p:attrNameLst>
                                      </p:cBhvr>
                                      <p:to>
                                        <p:strVal val="visible"/>
                                      </p:to>
                                    </p:set>
                                    <p:animEffect transition="in" filter="fade">
                                      <p:cBhvr>
                                        <p:cTn id="76" dur="500"/>
                                        <p:tgtEl>
                                          <p:spTgt spid="215"/>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1"/>
                                        </p:tgtEl>
                                        <p:attrNameLst>
                                          <p:attrName>style.visibility</p:attrName>
                                        </p:attrNameLst>
                                      </p:cBhvr>
                                      <p:to>
                                        <p:strVal val="visible"/>
                                      </p:to>
                                    </p:set>
                                    <p:animEffect transition="in" filter="fade">
                                      <p:cBhvr>
                                        <p:cTn id="83" dur="500"/>
                                        <p:tgtEl>
                                          <p:spTgt spid="221"/>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222"/>
                                        </p:tgtEl>
                                        <p:attrNameLst>
                                          <p:attrName>style.visibility</p:attrName>
                                        </p:attrNameLst>
                                      </p:cBhvr>
                                      <p:to>
                                        <p:strVal val="visible"/>
                                      </p:to>
                                    </p:set>
                                    <p:animEffect transition="in" filter="fade">
                                      <p:cBhvr>
                                        <p:cTn id="87" dur="500"/>
                                        <p:tgtEl>
                                          <p:spTgt spid="2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3"/>
                                        </p:tgtEl>
                                        <p:attrNameLst>
                                          <p:attrName>style.visibility</p:attrName>
                                        </p:attrNameLst>
                                      </p:cBhvr>
                                      <p:to>
                                        <p:strVal val="visible"/>
                                      </p:to>
                                    </p:set>
                                    <p:animEffect transition="in" filter="fade">
                                      <p:cBhvr>
                                        <p:cTn id="90" dur="500"/>
                                        <p:tgtEl>
                                          <p:spTgt spid="2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24"/>
                                        </p:tgtEl>
                                        <p:attrNameLst>
                                          <p:attrName>style.visibility</p:attrName>
                                        </p:attrNameLst>
                                      </p:cBhvr>
                                      <p:to>
                                        <p:strVal val="visible"/>
                                      </p:to>
                                    </p:set>
                                    <p:animEffect transition="in" filter="fade">
                                      <p:cBhvr>
                                        <p:cTn id="94" dur="500"/>
                                        <p:tgtEl>
                                          <p:spTgt spid="2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5"/>
                                        </p:tgtEl>
                                        <p:attrNameLst>
                                          <p:attrName>style.visibility</p:attrName>
                                        </p:attrNameLst>
                                      </p:cBhvr>
                                      <p:to>
                                        <p:strVal val="visible"/>
                                      </p:to>
                                    </p:set>
                                    <p:animEffect transition="in" filter="fade">
                                      <p:cBhvr>
                                        <p:cTn id="97" dur="500"/>
                                        <p:tgtEl>
                                          <p:spTgt spid="225"/>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226"/>
                                        </p:tgtEl>
                                        <p:attrNameLst>
                                          <p:attrName>style.visibility</p:attrName>
                                        </p:attrNameLst>
                                      </p:cBhvr>
                                      <p:to>
                                        <p:strVal val="visible"/>
                                      </p:to>
                                    </p:set>
                                    <p:animEffect transition="in" filter="fade">
                                      <p:cBhvr>
                                        <p:cTn id="101" dur="500"/>
                                        <p:tgtEl>
                                          <p:spTgt spid="2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7"/>
                                        </p:tgtEl>
                                        <p:attrNameLst>
                                          <p:attrName>style.visibility</p:attrName>
                                        </p:attrNameLst>
                                      </p:cBhvr>
                                      <p:to>
                                        <p:strVal val="visible"/>
                                      </p:to>
                                    </p:set>
                                    <p:animEffect transition="in" filter="fade">
                                      <p:cBhvr>
                                        <p:cTn id="104" dur="500"/>
                                        <p:tgtEl>
                                          <p:spTgt spid="227"/>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28"/>
                                        </p:tgtEl>
                                        <p:attrNameLst>
                                          <p:attrName>style.visibility</p:attrName>
                                        </p:attrNameLst>
                                      </p:cBhvr>
                                      <p:to>
                                        <p:strVal val="visible"/>
                                      </p:to>
                                    </p:set>
                                    <p:animEffect transition="in" filter="fade">
                                      <p:cBhvr>
                                        <p:cTn id="108" dur="500"/>
                                        <p:tgtEl>
                                          <p:spTgt spid="22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9"/>
                                        </p:tgtEl>
                                        <p:attrNameLst>
                                          <p:attrName>style.visibility</p:attrName>
                                        </p:attrNameLst>
                                      </p:cBhvr>
                                      <p:to>
                                        <p:strVal val="visible"/>
                                      </p:to>
                                    </p:set>
                                    <p:animEffect transition="in" filter="fade">
                                      <p:cBhvr>
                                        <p:cTn id="111" dur="500"/>
                                        <p:tgtEl>
                                          <p:spTgt spid="229"/>
                                        </p:tgtEl>
                                      </p:cBhvr>
                                    </p:animEffect>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230"/>
                                        </p:tgtEl>
                                        <p:attrNameLst>
                                          <p:attrName>style.visibility</p:attrName>
                                        </p:attrNameLst>
                                      </p:cBhvr>
                                      <p:to>
                                        <p:strVal val="visible"/>
                                      </p:to>
                                    </p:set>
                                    <p:animEffect transition="in" filter="fade">
                                      <p:cBhvr>
                                        <p:cTn id="115" dur="500"/>
                                        <p:tgtEl>
                                          <p:spTgt spid="2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36"/>
                                        </p:tgtEl>
                                        <p:attrNameLst>
                                          <p:attrName>style.visibility</p:attrName>
                                        </p:attrNameLst>
                                      </p:cBhvr>
                                      <p:to>
                                        <p:strVal val="visible"/>
                                      </p:to>
                                    </p:set>
                                    <p:animEffect transition="in" filter="fade">
                                      <p:cBhvr>
                                        <p:cTn id="120" dur="500"/>
                                        <p:tgtEl>
                                          <p:spTgt spid="236"/>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237"/>
                                        </p:tgtEl>
                                        <p:attrNameLst>
                                          <p:attrName>style.visibility</p:attrName>
                                        </p:attrNameLst>
                                      </p:cBhvr>
                                      <p:to>
                                        <p:strVal val="visible"/>
                                      </p:to>
                                    </p:set>
                                    <p:animEffect transition="in" filter="fade">
                                      <p:cBhvr>
                                        <p:cTn id="124" dur="500"/>
                                        <p:tgtEl>
                                          <p:spTgt spid="23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31"/>
                                        </p:tgtEl>
                                        <p:attrNameLst>
                                          <p:attrName>style.visibility</p:attrName>
                                        </p:attrNameLst>
                                      </p:cBhvr>
                                      <p:to>
                                        <p:strVal val="visible"/>
                                      </p:to>
                                    </p:set>
                                    <p:animEffect transition="in" filter="fade">
                                      <p:cBhvr>
                                        <p:cTn id="129" dur="500"/>
                                        <p:tgtEl>
                                          <p:spTgt spid="231"/>
                                        </p:tgtEl>
                                      </p:cBhvr>
                                    </p:animEffec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41" grpId="0" animBg="1"/>
      <p:bldP spid="42" grpId="0" animBg="1"/>
      <p:bldP spid="43" grpId="0" animBg="1"/>
      <p:bldP spid="84" grpId="0" animBg="1"/>
      <p:bldP spid="8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C01A6595-6B16-483A-9F74-87EAD4968783}"/>
              </a:ext>
            </a:extLst>
          </p:cNvPr>
          <p:cNvSpPr/>
          <p:nvPr/>
        </p:nvSpPr>
        <p:spPr>
          <a:xfrm>
            <a:off x="3066982" y="4551105"/>
            <a:ext cx="1170898" cy="1200329"/>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Accel.</a:t>
            </a:r>
            <a:br>
              <a:rPr lang="en-US">
                <a:latin typeface="Garamond" panose="02020404030301010803" pitchFamily="18" charset="0"/>
              </a:rPr>
            </a:br>
            <a:r>
              <a:rPr lang="en-US">
                <a:latin typeface="Garamond" panose="02020404030301010803" pitchFamily="18" charset="0"/>
              </a:rPr>
              <a:t>(don’t stay)</a:t>
            </a:r>
            <a:endParaRPr lang="en-US"/>
          </a:p>
        </p:txBody>
      </p:sp>
      <p:sp>
        <p:nvSpPr>
          <p:cNvPr id="4"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a:xfrm>
            <a:off x="8515350" y="6356351"/>
            <a:ext cx="628650" cy="365125"/>
          </a:xfrm>
        </p:spPr>
        <p:txBody>
          <a:bodyPr/>
          <a:lstStyle/>
          <a:p>
            <a:fld id="{9C75D887-1A03-4ABF-9F74-03C35FBA7AA7}" type="slidenum">
              <a:rPr lang="en-US" smtClean="0"/>
              <a:pPr/>
              <a:t>56</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628650" y="1722940"/>
                <a:ext cx="7886699" cy="707886"/>
              </a:xfrm>
              <a:prstGeom prst="rect">
                <a:avLst/>
              </a:prstGeom>
              <a:noFill/>
            </p:spPr>
            <p:txBody>
              <a:bodyPr wrap="square" rtlCol="0">
                <a:spAutoFit/>
              </a:bodyPr>
              <a:lstStyle/>
              <a:p>
                <a:r>
                  <a:rPr lang="en-US" sz="2000">
                    <a:latin typeface="Garamond" panose="02020404030301010803" pitchFamily="18" charset="0"/>
                  </a:rPr>
                  <a:t>Lemma 3 : Use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a:latin typeface="Garamond" panose="02020404030301010803" pitchFamily="18" charset="0"/>
                  </a:rPr>
                  <a:t> in the middle of a step.</a:t>
                </a:r>
                <a:br>
                  <a:rPr lang="en-US" sz="2000">
                    <a:latin typeface="Garamond" panose="02020404030301010803" pitchFamily="18" charset="0"/>
                  </a:rPr>
                </a:br>
                <a:r>
                  <a:rPr lang="en-US" sz="2000">
                    <a:latin typeface="Garamond" panose="02020404030301010803" pitchFamily="18" charset="0"/>
                  </a:rPr>
                  <a:t>When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𝛼</m:t>
                        </m:r>
                      </m:e>
                      <m:sup>
                        <m:r>
                          <a:rPr lang="en-US" sz="2000" b="0" i="1" smtClean="0">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accel.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628650" y="1722940"/>
                <a:ext cx="7886699" cy="707886"/>
              </a:xfrm>
              <a:prstGeom prst="rect">
                <a:avLst/>
              </a:prstGeom>
              <a:blipFill>
                <a:blip r:embed="rId3"/>
                <a:stretch>
                  <a:fillRect l="-773" t="-5172" b="-14655"/>
                </a:stretch>
              </a:blipFill>
            </p:spPr>
            <p:txBody>
              <a:bodyPr/>
              <a:lstStyle/>
              <a:p>
                <a:r>
                  <a:rPr lang="en-US">
                    <a:noFill/>
                  </a:rPr>
                  <a:t> </a:t>
                </a:r>
              </a:p>
            </p:txBody>
          </p:sp>
        </mc:Fallback>
      </mc:AlternateContent>
      <p:sp>
        <p:nvSpPr>
          <p:cNvPr id="21" name="Freeform 20"/>
          <p:cNvSpPr/>
          <p:nvPr/>
        </p:nvSpPr>
        <p:spPr>
          <a:xfrm>
            <a:off x="910331" y="2642555"/>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1" name="Group 150">
            <a:extLst>
              <a:ext uri="{FF2B5EF4-FFF2-40B4-BE49-F238E27FC236}">
                <a16:creationId xmlns:a16="http://schemas.microsoft.com/office/drawing/2014/main" id="{854341F8-1DF6-4783-95E7-7E94F4257230}"/>
              </a:ext>
            </a:extLst>
          </p:cNvPr>
          <p:cNvGrpSpPr/>
          <p:nvPr/>
        </p:nvGrpSpPr>
        <p:grpSpPr>
          <a:xfrm>
            <a:off x="0" y="2836895"/>
            <a:ext cx="4230304" cy="1408528"/>
            <a:chOff x="0" y="2588311"/>
            <a:chExt cx="4230304" cy="1408528"/>
          </a:xfrm>
        </p:grpSpPr>
        <p:grpSp>
          <p:nvGrpSpPr>
            <p:cNvPr id="17" name="Group 16">
              <a:extLst>
                <a:ext uri="{FF2B5EF4-FFF2-40B4-BE49-F238E27FC236}">
                  <a16:creationId xmlns:a16="http://schemas.microsoft.com/office/drawing/2014/main" id="{2BF3501C-1A7C-4DF2-8DC0-9769832C41F9}"/>
                </a:ext>
              </a:extLst>
            </p:cNvPr>
            <p:cNvGrpSpPr/>
            <p:nvPr/>
          </p:nvGrpSpPr>
          <p:grpSpPr>
            <a:xfrm>
              <a:off x="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6"/>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2368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075077A7-4E1A-48E0-9036-DBAA6610C12F}"/>
              </a:ext>
            </a:extLst>
          </p:cNvPr>
          <p:cNvSpPr/>
          <p:nvPr/>
        </p:nvSpPr>
        <p:spPr>
          <a:xfrm>
            <a:off x="768322" y="2920447"/>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1311218" y="2632056"/>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2011270" y="29234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1687412" y="2592932"/>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0" y="5375062"/>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9"/>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2150127" y="5227391"/>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768322" y="5131099"/>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4485489" y="2836895"/>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6"/>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6592722" y="2531501"/>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5253811" y="2592932"/>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4575550" y="5375767"/>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9"/>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7100606" y="5005375"/>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6725677" y="5228096"/>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5343872" y="5131804"/>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6823543" y="5005375"/>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7477445" y="2504055"/>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5" name="Freeform 28">
            <a:extLst>
              <a:ext uri="{FF2B5EF4-FFF2-40B4-BE49-F238E27FC236}">
                <a16:creationId xmlns:a16="http://schemas.microsoft.com/office/drawing/2014/main" id="{0D3643D6-4606-43B3-86B6-0DC2A684B318}"/>
              </a:ext>
            </a:extLst>
          </p:cNvPr>
          <p:cNvSpPr/>
          <p:nvPr/>
        </p:nvSpPr>
        <p:spPr>
          <a:xfrm>
            <a:off x="2508553" y="4980700"/>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7637330" y="4555301"/>
            <a:ext cx="1176924" cy="1200329"/>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2b</a:t>
            </a:r>
            <a:br>
              <a:rPr lang="en-US">
                <a:latin typeface="Garamond" panose="02020404030301010803" pitchFamily="18" charset="0"/>
              </a:rPr>
            </a:br>
            <a:r>
              <a:rPr lang="en-US">
                <a:latin typeface="Garamond" panose="02020404030301010803" pitchFamily="18" charset="0"/>
              </a:rPr>
              <a:t>Multiple</a:t>
            </a:r>
          </a:p>
          <a:p>
            <a:pPr algn="ctr"/>
            <a:r>
              <a:rPr lang="en-US">
                <a:latin typeface="Garamond" panose="02020404030301010803" pitchFamily="18" charset="0"/>
              </a:rPr>
              <a:t>Var. Accel.</a:t>
            </a:r>
            <a:br>
              <a:rPr lang="en-US">
                <a:latin typeface="Garamond" panose="02020404030301010803" pitchFamily="18" charset="0"/>
              </a:rPr>
            </a:br>
            <a:r>
              <a:rPr lang="en-US">
                <a:latin typeface="Garamond" panose="02020404030301010803" pitchFamily="18" charset="0"/>
              </a:rPr>
              <a:t>(stay)</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2768214" y="2491078"/>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6748089" y="4669600"/>
                <a:ext cx="487634" cy="369332"/>
              </a:xfrm>
              <a:prstGeom prst="rect">
                <a:avLst/>
              </a:prstGeom>
              <a:ln w="38100">
                <a:noFill/>
              </a:ln>
            </p:spPr>
            <p:txBody>
              <a:bodyPr wrap="none">
                <a:spAutoFit/>
              </a:bodyPr>
              <a:lstStyle/>
              <a:p>
                <a:pPr algn="ctr"/>
                <a14:m>
                  <m:oMath xmlns:m="http://schemas.openxmlformats.org/officeDocument/2006/math">
                    <m:r>
                      <a:rPr lang="en-US" sz="1400" b="0" i="1" smtClean="0">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6748089" y="4669600"/>
                <a:ext cx="487634" cy="369332"/>
              </a:xfrm>
              <a:prstGeom prst="rect">
                <a:avLst/>
              </a:prstGeom>
              <a:blipFill>
                <a:blip r:embed="rId12"/>
                <a:stretch>
                  <a:fillRect t="-8197" r="-11250" b="-24590"/>
                </a:stretch>
              </a:blipFill>
              <a:ln w="38100">
                <a:no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68771389"/>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par>
                                <p:cTn id="37" presetID="10"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fade">
                                      <p:cBhvr>
                                        <p:cTn id="48" dur="500"/>
                                        <p:tgtEl>
                                          <p:spTgt spid="143"/>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500"/>
                                        <p:tgtEl>
                                          <p:spTgt spid="155"/>
                                        </p:tgtEl>
                                      </p:cBhvr>
                                    </p:animEffect>
                                  </p:childTnLst>
                                </p:cTn>
                              </p:par>
                              <p:par>
                                <p:cTn id="53" presetID="10" presetClass="entr" presetSubtype="0" fill="hold" nodeType="with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500"/>
                                        <p:tgtEl>
                                          <p:spTgt spid="149"/>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fade">
                                      <p:cBhvr>
                                        <p:cTn id="63" dur="500"/>
                                        <p:tgtEl>
                                          <p:spTgt spid="14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fade">
                                      <p:cBhvr>
                                        <p:cTn id="68" dur="500"/>
                                        <p:tgtEl>
                                          <p:spTgt spid="144"/>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par>
                                <p:cTn id="73" presetID="10" presetClass="entr" presetSubtype="0" fill="hold"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fade">
                                      <p:cBhvr>
                                        <p:cTn id="75" dur="500"/>
                                        <p:tgtEl>
                                          <p:spTgt spid="150"/>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fade">
                                      <p:cBhvr>
                                        <p:cTn id="79" dur="500"/>
                                        <p:tgtEl>
                                          <p:spTgt spid="138"/>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fade">
                                      <p:cBhvr>
                                        <p:cTn id="83" dur="500"/>
                                        <p:tgtEl>
                                          <p:spTgt spid="140"/>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fade">
                                      <p:cBhvr>
                                        <p:cTn id="87" dur="500"/>
                                        <p:tgtEl>
                                          <p:spTgt spid="158"/>
                                        </p:tgtEl>
                                      </p:cBhvr>
                                    </p:animEffect>
                                  </p:childTnLst>
                                </p:cTn>
                              </p:par>
                            </p:childTnLst>
                          </p:cTn>
                        </p:par>
                        <p:par>
                          <p:cTn id="88" fill="hold">
                            <p:stCondLst>
                              <p:cond delay="2500"/>
                            </p:stCondLst>
                            <p:childTnLst>
                              <p:par>
                                <p:cTn id="89" presetID="10" presetClass="entr" presetSubtype="0" fill="hold" grpId="0" nodeType="after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21"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5" grpId="0" animBg="1"/>
      <p:bldP spid="144" grpId="0" animBg="1"/>
      <p:bldP spid="15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C01A6595-6B16-483A-9F74-87EAD4968783}"/>
              </a:ext>
            </a:extLst>
          </p:cNvPr>
          <p:cNvSpPr/>
          <p:nvPr/>
        </p:nvSpPr>
        <p:spPr>
          <a:xfrm>
            <a:off x="3066982" y="4302521"/>
            <a:ext cx="1170898" cy="1200329"/>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Accel.</a:t>
            </a:r>
            <a:br>
              <a:rPr lang="en-US">
                <a:latin typeface="Garamond" panose="02020404030301010803" pitchFamily="18" charset="0"/>
              </a:rPr>
            </a:br>
            <a:r>
              <a:rPr lang="en-US">
                <a:latin typeface="Garamond" panose="02020404030301010803" pitchFamily="18" charset="0"/>
              </a:rPr>
              <a:t>(don’t stay)</a:t>
            </a:r>
            <a:endParaRPr lang="en-US"/>
          </a:p>
        </p:txBody>
      </p:sp>
      <p:sp>
        <p:nvSpPr>
          <p:cNvPr id="4"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57</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628650" y="1722940"/>
                <a:ext cx="7886699" cy="400110"/>
              </a:xfrm>
              <a:prstGeom prst="rect">
                <a:avLst/>
              </a:prstGeom>
              <a:noFill/>
            </p:spPr>
            <p:txBody>
              <a:bodyPr wrap="square" rtlCol="0">
                <a:spAutoFit/>
              </a:bodyPr>
              <a:lstStyle/>
              <a:p>
                <a:r>
                  <a:rPr lang="en-US" sz="2000">
                    <a:latin typeface="Garamond" panose="02020404030301010803" pitchFamily="18" charset="0"/>
                  </a:rPr>
                  <a:t>Lemma 3 : When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𝛼</m:t>
                        </m:r>
                      </m:e>
                      <m:sup>
                        <m:r>
                          <a:rPr lang="en-US" sz="2000" b="0" i="1" smtClean="0">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accel.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628650" y="1722940"/>
                <a:ext cx="7886699" cy="400110"/>
              </a:xfrm>
              <a:prstGeom prst="rect">
                <a:avLst/>
              </a:prstGeom>
              <a:blipFill>
                <a:blip r:embed="rId3"/>
                <a:stretch>
                  <a:fillRect l="-773" t="-9231" b="-104615"/>
                </a:stretch>
              </a:blipFill>
            </p:spPr>
            <p:txBody>
              <a:bodyPr/>
              <a:lstStyle/>
              <a:p>
                <a:r>
                  <a:rPr lang="en-US">
                    <a:noFill/>
                  </a:rPr>
                  <a:t> </a:t>
                </a:r>
              </a:p>
            </p:txBody>
          </p:sp>
        </mc:Fallback>
      </mc:AlternateContent>
      <p:sp>
        <p:nvSpPr>
          <p:cNvPr id="21" name="Freeform 20"/>
          <p:cNvSpPr/>
          <p:nvPr/>
        </p:nvSpPr>
        <p:spPr>
          <a:xfrm>
            <a:off x="910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1" name="Group 150">
            <a:extLst>
              <a:ext uri="{FF2B5EF4-FFF2-40B4-BE49-F238E27FC236}">
                <a16:creationId xmlns:a16="http://schemas.microsoft.com/office/drawing/2014/main" id="{854341F8-1DF6-4783-95E7-7E94F4257230}"/>
              </a:ext>
            </a:extLst>
          </p:cNvPr>
          <p:cNvGrpSpPr/>
          <p:nvPr/>
        </p:nvGrpSpPr>
        <p:grpSpPr>
          <a:xfrm>
            <a:off x="0" y="2588311"/>
            <a:ext cx="4230304" cy="1408528"/>
            <a:chOff x="0" y="2588311"/>
            <a:chExt cx="4230304" cy="1408528"/>
          </a:xfrm>
        </p:grpSpPr>
        <p:grpSp>
          <p:nvGrpSpPr>
            <p:cNvPr id="17" name="Group 16">
              <a:extLst>
                <a:ext uri="{FF2B5EF4-FFF2-40B4-BE49-F238E27FC236}">
                  <a16:creationId xmlns:a16="http://schemas.microsoft.com/office/drawing/2014/main" id="{2BF3501C-1A7C-4DF2-8DC0-9769832C41F9}"/>
                </a:ext>
              </a:extLst>
            </p:cNvPr>
            <p:cNvGrpSpPr/>
            <p:nvPr/>
          </p:nvGrpSpPr>
          <p:grpSpPr>
            <a:xfrm>
              <a:off x="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6"/>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2368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075077A7-4E1A-48E0-9036-DBAA6610C12F}"/>
              </a:ext>
            </a:extLst>
          </p:cNvPr>
          <p:cNvSpPr/>
          <p:nvPr/>
        </p:nvSpPr>
        <p:spPr>
          <a:xfrm>
            <a:off x="768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1311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2011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1687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6"/>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2150127" y="4978807"/>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768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4485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6"/>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6592722" y="2282917"/>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5253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4575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𝝎</m:t>
                              </m:r>
                            </m:e>
                            <m: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𝒓𝒃</m:t>
                                  </m:r>
                                </m:e>
                                <m:sub>
                                  <m:r>
                                    <a:rPr lang="en-US" b="1" i="1" smtClean="0">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0"/>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7100606"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6725677" y="4979512"/>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5343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6823543" y="4756791"/>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00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7477445" y="2255471"/>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5" name="Freeform 28">
            <a:extLst>
              <a:ext uri="{FF2B5EF4-FFF2-40B4-BE49-F238E27FC236}">
                <a16:creationId xmlns:a16="http://schemas.microsoft.com/office/drawing/2014/main" id="{0D3643D6-4606-43B3-86B6-0DC2A684B318}"/>
              </a:ext>
            </a:extLst>
          </p:cNvPr>
          <p:cNvSpPr/>
          <p:nvPr/>
        </p:nvSpPr>
        <p:spPr>
          <a:xfrm>
            <a:off x="2508553" y="4732116"/>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7637330" y="4306717"/>
            <a:ext cx="1176924" cy="1200329"/>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2b</a:t>
            </a:r>
            <a:br>
              <a:rPr lang="en-US">
                <a:latin typeface="Garamond" panose="02020404030301010803" pitchFamily="18" charset="0"/>
              </a:rPr>
            </a:br>
            <a:r>
              <a:rPr lang="en-US">
                <a:latin typeface="Garamond" panose="02020404030301010803" pitchFamily="18" charset="0"/>
              </a:rPr>
              <a:t>Multiple</a:t>
            </a:r>
          </a:p>
          <a:p>
            <a:pPr algn="ctr"/>
            <a:r>
              <a:rPr lang="en-US">
                <a:latin typeface="Garamond" panose="02020404030301010803" pitchFamily="18" charset="0"/>
              </a:rPr>
              <a:t>Var. Accel.</a:t>
            </a:r>
            <a:br>
              <a:rPr lang="en-US">
                <a:latin typeface="Garamond" panose="02020404030301010803" pitchFamily="18" charset="0"/>
              </a:rPr>
            </a:br>
            <a:r>
              <a:rPr lang="en-US">
                <a:latin typeface="Garamond" panose="02020404030301010803" pitchFamily="18" charset="0"/>
              </a:rPr>
              <a:t>(stay)</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2768214" y="2242494"/>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6748089" y="4421016"/>
                <a:ext cx="487634" cy="369332"/>
              </a:xfrm>
              <a:prstGeom prst="rect">
                <a:avLst/>
              </a:prstGeom>
              <a:ln w="38100">
                <a:noFill/>
              </a:ln>
            </p:spPr>
            <p:txBody>
              <a:bodyPr wrap="none">
                <a:spAutoFit/>
              </a:bodyPr>
              <a:lstStyle/>
              <a:p>
                <a:pPr algn="ctr"/>
                <a14:m>
                  <m:oMath xmlns:m="http://schemas.openxmlformats.org/officeDocument/2006/math">
                    <m:r>
                      <a:rPr lang="en-US" sz="1400" b="0" i="1" smtClean="0">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6748089" y="4421016"/>
                <a:ext cx="487634" cy="369332"/>
              </a:xfrm>
              <a:prstGeom prst="rect">
                <a:avLst/>
              </a:prstGeom>
              <a:blipFill>
                <a:blip r:embed="rId11"/>
                <a:stretch>
                  <a:fillRect t="-8197" r="-11250" b="-24590"/>
                </a:stretch>
              </a:blipFill>
              <a:ln w="38100">
                <a:noFill/>
              </a:ln>
            </p:spPr>
            <p:txBody>
              <a:bodyPr/>
              <a:lstStyle/>
              <a:p>
                <a:r>
                  <a:rPr lang="en-US">
                    <a:noFill/>
                  </a:rPr>
                  <a:t> </a:t>
                </a:r>
              </a:p>
            </p:txBody>
          </p:sp>
        </mc:Fallback>
      </mc:AlternateContent>
      <p:sp>
        <p:nvSpPr>
          <p:cNvPr id="86" name="Rectangle 85">
            <a:extLst>
              <a:ext uri="{FF2B5EF4-FFF2-40B4-BE49-F238E27FC236}">
                <a16:creationId xmlns:a16="http://schemas.microsoft.com/office/drawing/2014/main" id="{7C73CF78-BA1E-4B1A-B1A2-439072E34E7E}"/>
              </a:ext>
            </a:extLst>
          </p:cNvPr>
          <p:cNvSpPr/>
          <p:nvPr/>
        </p:nvSpPr>
        <p:spPr>
          <a:xfrm>
            <a:off x="131762" y="1690689"/>
            <a:ext cx="8880474"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47C9744-0C98-42E9-B6A2-4048F7453169}"/>
                  </a:ext>
                </a:extLst>
              </p:cNvPr>
              <p:cNvSpPr txBox="1"/>
              <p:nvPr/>
            </p:nvSpPr>
            <p:spPr>
              <a:xfrm>
                <a:off x="1946033" y="2828836"/>
                <a:ext cx="5251934" cy="1200329"/>
              </a:xfrm>
              <a:prstGeom prst="rect">
                <a:avLst/>
              </a:prstGeom>
              <a:solidFill>
                <a:schemeClr val="bg1"/>
              </a:solidFill>
              <a:ln w="57150">
                <a:solidFill>
                  <a:srgbClr val="7030A0"/>
                </a:solidFill>
              </a:ln>
            </p:spPr>
            <p:txBody>
              <a:bodyPr wrap="square" rtlCol="0">
                <a:spAutoFit/>
              </a:bodyPr>
              <a:lstStyle/>
              <a:p>
                <a:pPr algn="ctr"/>
                <a:r>
                  <a:rPr lang="en-US" sz="2400" b="1">
                    <a:latin typeface="Garamond" panose="02020404030301010803" pitchFamily="18" charset="0"/>
                  </a:rPr>
                  <a:t>Lemma 3:</a:t>
                </a:r>
                <a:br>
                  <a:rPr lang="en-US" sz="2400" b="1">
                    <a:latin typeface="Garamond" panose="02020404030301010803" pitchFamily="18" charset="0"/>
                  </a:rPr>
                </a:br>
                <a:r>
                  <a:rPr lang="en-US" sz="2400" b="1">
                    <a:latin typeface="Garamond" panose="02020404030301010803" pitchFamily="18" charset="0"/>
                  </a:rPr>
                  <a:t>Use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a14:m>
                <a:r>
                  <a:rPr lang="en-US" sz="2400" b="1">
                    <a:latin typeface="Garamond" panose="02020404030301010803" pitchFamily="18" charset="0"/>
                  </a:rPr>
                  <a:t> in middle of step.</a:t>
                </a:r>
              </a:p>
              <a:p>
                <a:pPr algn="ctr"/>
                <a:r>
                  <a:rPr lang="en-US" sz="2400" b="1">
                    <a:latin typeface="Garamond" panose="02020404030301010803" pitchFamily="18" charset="0"/>
                  </a:rPr>
                  <a:t>Use var. accel. 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a14:m>
                <a:r>
                  <a:rPr lang="en-US" sz="2400" b="1">
                    <a:latin typeface="Garamond" panose="02020404030301010803" pitchFamily="18" charset="0"/>
                  </a:rPr>
                  <a:t> at decision speed.</a:t>
                </a:r>
              </a:p>
            </p:txBody>
          </p:sp>
        </mc:Choice>
        <mc:Fallback xmlns="">
          <p:sp>
            <p:nvSpPr>
              <p:cNvPr id="88" name="TextBox 87">
                <a:extLst>
                  <a:ext uri="{FF2B5EF4-FFF2-40B4-BE49-F238E27FC236}">
                    <a16:creationId xmlns:a16="http://schemas.microsoft.com/office/drawing/2014/main" id="{247C9744-0C98-42E9-B6A2-4048F7453169}"/>
                  </a:ext>
                </a:extLst>
              </p:cNvPr>
              <p:cNvSpPr txBox="1">
                <a:spLocks noRot="1" noChangeAspect="1" noMove="1" noResize="1" noEditPoints="1" noAdjustHandles="1" noChangeArrowheads="1" noChangeShapeType="1" noTextEdit="1"/>
              </p:cNvSpPr>
              <p:nvPr/>
            </p:nvSpPr>
            <p:spPr>
              <a:xfrm>
                <a:off x="1946033" y="2828836"/>
                <a:ext cx="5251934" cy="1200329"/>
              </a:xfrm>
              <a:prstGeom prst="rect">
                <a:avLst/>
              </a:prstGeom>
              <a:blipFill>
                <a:blip r:embed="rId12"/>
                <a:stretch>
                  <a:fillRect t="-1942" b="-7767"/>
                </a:stretch>
              </a:blipFill>
              <a:ln w="57150">
                <a:solidFill>
                  <a:srgbClr val="7030A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14183362"/>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par>
                                <p:cTn id="37" presetID="10"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fade">
                                      <p:cBhvr>
                                        <p:cTn id="48" dur="500"/>
                                        <p:tgtEl>
                                          <p:spTgt spid="143"/>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500"/>
                                        <p:tgtEl>
                                          <p:spTgt spid="155"/>
                                        </p:tgtEl>
                                      </p:cBhvr>
                                    </p:animEffect>
                                  </p:childTnLst>
                                </p:cTn>
                              </p:par>
                              <p:par>
                                <p:cTn id="53" presetID="10" presetClass="entr" presetSubtype="0" fill="hold" nodeType="with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500"/>
                                        <p:tgtEl>
                                          <p:spTgt spid="149"/>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fade">
                                      <p:cBhvr>
                                        <p:cTn id="63" dur="500"/>
                                        <p:tgtEl>
                                          <p:spTgt spid="14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fade">
                                      <p:cBhvr>
                                        <p:cTn id="68" dur="500"/>
                                        <p:tgtEl>
                                          <p:spTgt spid="144"/>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par>
                                <p:cTn id="73" presetID="10" presetClass="entr" presetSubtype="0" fill="hold"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fade">
                                      <p:cBhvr>
                                        <p:cTn id="75" dur="500"/>
                                        <p:tgtEl>
                                          <p:spTgt spid="150"/>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fade">
                                      <p:cBhvr>
                                        <p:cTn id="79" dur="500"/>
                                        <p:tgtEl>
                                          <p:spTgt spid="138"/>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fade">
                                      <p:cBhvr>
                                        <p:cTn id="83" dur="500"/>
                                        <p:tgtEl>
                                          <p:spTgt spid="140"/>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fade">
                                      <p:cBhvr>
                                        <p:cTn id="87" dur="500"/>
                                        <p:tgtEl>
                                          <p:spTgt spid="158"/>
                                        </p:tgtEl>
                                      </p:cBhvr>
                                    </p:animEffect>
                                  </p:childTnLst>
                                </p:cTn>
                              </p:par>
                            </p:childTnLst>
                          </p:cTn>
                        </p:par>
                        <p:par>
                          <p:cTn id="88" fill="hold">
                            <p:stCondLst>
                              <p:cond delay="2500"/>
                            </p:stCondLst>
                            <p:childTnLst>
                              <p:par>
                                <p:cTn id="89" presetID="10" presetClass="entr" presetSubtype="0" fill="hold" grpId="0" nodeType="after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21"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5" grpId="0" animBg="1"/>
      <p:bldP spid="144" grpId="0" animBg="1"/>
      <p:bldP spid="158" grpId="0"/>
      <p:bldP spid="86" grpId="0" animBg="1"/>
      <p:bldP spid="8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1170799" y="3667383"/>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4545834"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4532752"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2718371" y="3289047"/>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58</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4345713" y="2938308"/>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906902" y="2266711"/>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the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4739807" y="2251030"/>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71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6087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6206442"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1387994"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more job releases</a:t>
            </a:r>
          </a:p>
        </p:txBody>
      </p:sp>
      <p:sp>
        <p:nvSpPr>
          <p:cNvPr id="7" name="Oval 6">
            <a:extLst>
              <a:ext uri="{FF2B5EF4-FFF2-40B4-BE49-F238E27FC236}">
                <a16:creationId xmlns:a16="http://schemas.microsoft.com/office/drawing/2014/main" id="{075077A7-4E1A-48E0-9036-DBAA6610C12F}"/>
              </a:ext>
            </a:extLst>
          </p:cNvPr>
          <p:cNvSpPr/>
          <p:nvPr/>
        </p:nvSpPr>
        <p:spPr>
          <a:xfrm>
            <a:off x="2511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271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271945" y="3467328"/>
                <a:ext cx="925110"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4117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𝒓𝒃</m:t>
                              </m:r>
                            </m:e>
                            <m:sub>
                              <m:r>
                                <a:rPr lang="en-US" sz="2000" b="1" i="1" smtClean="0">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4117034" y="5001170"/>
                <a:ext cx="925110" cy="4385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353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353323" y="4605424"/>
                <a:ext cx="925110" cy="400110"/>
              </a:xfrm>
              <a:prstGeom prst="rect">
                <a:avLst/>
              </a:prstGeom>
              <a:blipFill>
                <a:blip r:embed="rId7"/>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1170799"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4558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4800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4800762" y="5649908"/>
                <a:ext cx="706924" cy="738664"/>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628650" y="1723840"/>
            <a:ext cx="7882357" cy="400110"/>
          </a:xfrm>
          <a:prstGeom prst="rect">
            <a:avLst/>
          </a:prstGeom>
          <a:noFill/>
        </p:spPr>
        <p:txBody>
          <a:bodyPr wrap="square" rtlCol="0">
            <a:spAutoFit/>
          </a:bodyPr>
          <a:lstStyle/>
          <a:p>
            <a:r>
              <a:rPr lang="en-US" sz="200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353322" y="1690689"/>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1924271" y="3013502"/>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the right boundary.</a:t>
            </a:r>
          </a:p>
        </p:txBody>
      </p:sp>
    </p:spTree>
    <p:custDataLst>
      <p:tags r:id="rId1"/>
    </p:custDataLst>
    <p:extLst>
      <p:ext uri="{BB962C8B-B14F-4D97-AF65-F5344CB8AC3E}">
        <p14:creationId xmlns:p14="http://schemas.microsoft.com/office/powerpoint/2010/main" val="2975953326"/>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4.72222E-6 -2.22222E-6 L 0.20989 0.00139 " pathEditMode="relative" rAng="0" ptsTypes="AA">
                                      <p:cBhvr>
                                        <p:cTn id="11" dur="2000" fill="hold"/>
                                        <p:tgtEl>
                                          <p:spTgt spid="7"/>
                                        </p:tgtEl>
                                        <p:attrNameLst>
                                          <p:attrName>ppt_x</p:attrName>
                                          <p:attrName>ppt_y</p:attrName>
                                        </p:attrNameLst>
                                      </p:cBhvr>
                                      <p:rCtr x="10486" y="69"/>
                                    </p:animMotion>
                                  </p:childTnLst>
                                </p:cTn>
                              </p:par>
                              <p:par>
                                <p:cTn id="12" presetID="10" presetClass="exit" presetSubtype="0" fill="hold" nodeType="withEffect">
                                  <p:stCondLst>
                                    <p:cond delay="0"/>
                                  </p:stCondLst>
                                  <p:childTnLst>
                                    <p:animEffect transition="out" filter="fade">
                                      <p:cBhvr>
                                        <p:cTn id="13" dur="500"/>
                                        <p:tgtEl>
                                          <p:spTgt spid="36"/>
                                        </p:tgtEl>
                                      </p:cBhvr>
                                    </p:animEffect>
                                    <p:set>
                                      <p:cBhvr>
                                        <p:cTn id="14" dur="1" fill="hold">
                                          <p:stCondLst>
                                            <p:cond delay="499"/>
                                          </p:stCondLst>
                                        </p:cTn>
                                        <p:tgtEl>
                                          <p:spTgt spid="36"/>
                                        </p:tgtEl>
                                        <p:attrNameLst>
                                          <p:attrName>style.visibility</p:attrName>
                                        </p:attrNameLst>
                                      </p:cBhvr>
                                      <p:to>
                                        <p:strVal val="hidden"/>
                                      </p:to>
                                    </p:set>
                                  </p:childTnLst>
                                </p:cTn>
                              </p:par>
                              <p:par>
                                <p:cTn id="15" presetID="6" presetClass="emph" presetSubtype="0" fill="hold" nodeType="withEffect">
                                  <p:stCondLst>
                                    <p:cond delay="0"/>
                                  </p:stCondLst>
                                  <p:childTnLst>
                                    <p:animScale>
                                      <p:cBhvr>
                                        <p:cTn id="16" dur="2000" fill="hold"/>
                                        <p:tgtEl>
                                          <p:spTgt spid="26"/>
                                        </p:tgtEl>
                                      </p:cBhvr>
                                      <p:by x="1000" y="100000"/>
                                    </p:animScale>
                                  </p:childTnLst>
                                </p:cTn>
                              </p:par>
                              <p:par>
                                <p:cTn id="17" presetID="42" presetClass="path" presetSubtype="0" fill="hold" nodeType="withEffect">
                                  <p:stCondLst>
                                    <p:cond delay="0"/>
                                  </p:stCondLst>
                                  <p:childTnLst>
                                    <p:animMotion origin="layout" path="M 1.38889E-6 -1.85185E-6 L 0.09983 -0.00185 " pathEditMode="relative" rAng="0" ptsTypes="AA">
                                      <p:cBhvr>
                                        <p:cTn id="18" dur="2000" fill="hold"/>
                                        <p:tgtEl>
                                          <p:spTgt spid="26"/>
                                        </p:tgtEl>
                                        <p:attrNameLst>
                                          <p:attrName>ppt_x</p:attrName>
                                          <p:attrName>ppt_y</p:attrName>
                                        </p:attrNameLst>
                                      </p:cBhvr>
                                      <p:rCtr x="4983" y="-93"/>
                                    </p:animMotion>
                                  </p:childTnLst>
                                </p:cTn>
                              </p:par>
                            </p:childTnLst>
                          </p:cTn>
                        </p:par>
                        <p:par>
                          <p:cTn id="19" fill="hold">
                            <p:stCondLst>
                              <p:cond delay="2000"/>
                            </p:stCondLst>
                            <p:childTnLst>
                              <p:par>
                                <p:cTn id="20" presetID="10" presetClass="exit" presetSubtype="0" fill="hold" nodeType="after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par>
                          <p:cTn id="51" fill="hold">
                            <p:stCondLst>
                              <p:cond delay="1000"/>
                            </p:stCondLst>
                            <p:childTnLst>
                              <p:par>
                                <p:cTn id="52" presetID="6" presetClass="emph" presetSubtype="0" fill="hold" nodeType="afterEffect">
                                  <p:stCondLst>
                                    <p:cond delay="1000"/>
                                  </p:stCondLst>
                                  <p:childTnLst>
                                    <p:animScale>
                                      <p:cBhvr>
                                        <p:cTn id="53" dur="1000" fill="hold"/>
                                        <p:tgtEl>
                                          <p:spTgt spid="40"/>
                                        </p:tgtEl>
                                      </p:cBhvr>
                                      <p:by x="75000" y="75000"/>
                                    </p:animScale>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38" grpId="0"/>
      <p:bldP spid="8" grpId="0" animBg="1"/>
      <p:bldP spid="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grpSp>
        <p:nvGrpSpPr>
          <p:cNvPr id="7" name="Group 6">
            <a:extLst>
              <a:ext uri="{FF2B5EF4-FFF2-40B4-BE49-F238E27FC236}">
                <a16:creationId xmlns:a16="http://schemas.microsoft.com/office/drawing/2014/main" id="{6C1A3370-F9A3-49E3-8F6F-A66DB37DF524}"/>
              </a:ext>
            </a:extLst>
          </p:cNvPr>
          <p:cNvGrpSpPr/>
          <p:nvPr/>
        </p:nvGrpSpPr>
        <p:grpSpPr>
          <a:xfrm>
            <a:off x="3568959" y="2476321"/>
            <a:ext cx="5179538" cy="3871712"/>
            <a:chOff x="3568959" y="2476321"/>
            <a:chExt cx="5179538" cy="3871712"/>
          </a:xfrm>
        </p:grpSpPr>
        <p:cxnSp>
          <p:nvCxnSpPr>
            <p:cNvPr id="8" name="Straight Connector 7"/>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4"/>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5"/>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6"/>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8"/>
                  <a:stretch>
                    <a:fillRect r="-8140"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9"/>
                  <a:stretch>
                    <a:fillRect r="-1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5" name="TextBox 24"/>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6" name="Straight Connector 25"/>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1"/>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3"/>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4"/>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31" name="TextBox 30"/>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5"/>
                  <a:stretch>
                    <a:fillRect r="-183333" b="-1538"/>
                  </a:stretch>
                </a:blipFill>
              </p:spPr>
              <p:txBody>
                <a:bodyPr/>
                <a:lstStyle/>
                <a:p>
                  <a:r>
                    <a:rPr lang="en-US">
                      <a:noFill/>
                    </a:rPr>
                    <a:t> </a:t>
                  </a:r>
                </a:p>
              </p:txBody>
            </p:sp>
          </mc:Fallback>
        </mc:AlternateContent>
        <p:cxnSp>
          <p:nvCxnSpPr>
            <p:cNvPr id="32" name="Straight Connector 31"/>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461494"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5" name="TextBox 44"/>
                <p:cNvSpPr txBox="1">
                  <a:spLocks noRot="1" noChangeAspect="1" noMove="1" noResize="1" noEditPoints="1" noAdjustHandles="1" noChangeArrowheads="1" noChangeShapeType="1" noTextEdit="1"/>
                </p:cNvSpPr>
                <p:nvPr/>
              </p:nvSpPr>
              <p:spPr>
                <a:xfrm>
                  <a:off x="4461494" y="5508092"/>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6" name="TextBox 45"/>
            <p:cNvSpPr txBox="1"/>
            <p:nvPr/>
          </p:nvSpPr>
          <p:spPr>
            <a:xfrm>
              <a:off x="6210293" y="5978701"/>
              <a:ext cx="970347" cy="369332"/>
            </a:xfrm>
            <a:prstGeom prst="rect">
              <a:avLst/>
            </a:prstGeom>
            <a:noFill/>
          </p:spPr>
          <p:txBody>
            <a:bodyPr wrap="square" rtlCol="0">
              <a:spAutoFit/>
            </a:bodyPr>
            <a:lstStyle/>
            <a:p>
              <a:r>
                <a:rPr lang="en-US"/>
                <a:t>Speeds</a:t>
              </a:r>
            </a:p>
          </p:txBody>
        </p:sp>
        <p:sp>
          <p:nvSpPr>
            <p:cNvPr id="47" name="TextBox 46"/>
            <p:cNvSpPr txBox="1"/>
            <p:nvPr/>
          </p:nvSpPr>
          <p:spPr>
            <a:xfrm>
              <a:off x="3568959" y="2476321"/>
              <a:ext cx="461665" cy="2999141"/>
            </a:xfrm>
            <a:prstGeom prst="rect">
              <a:avLst/>
            </a:prstGeom>
            <a:noFill/>
          </p:spPr>
          <p:txBody>
            <a:bodyPr vert="vert270" wrap="square" rtlCol="0">
              <a:spAutoFit/>
            </a:bodyPr>
            <a:lstStyle/>
            <a:p>
              <a:r>
                <a:rPr lang="en-US"/>
                <a:t>Execution Times of the Modes</a:t>
              </a:r>
            </a:p>
          </p:txBody>
        </p:sp>
        <p:cxnSp>
          <p:nvCxnSpPr>
            <p:cNvPr id="48" name="Straight Connector 47"/>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4" name="Group 63">
            <a:extLst>
              <a:ext uri="{FF2B5EF4-FFF2-40B4-BE49-F238E27FC236}">
                <a16:creationId xmlns:a16="http://schemas.microsoft.com/office/drawing/2014/main" id="{533E4837-30D6-4A6E-849B-A1A8C39DF0F5}"/>
              </a:ext>
            </a:extLst>
          </p:cNvPr>
          <p:cNvGrpSpPr/>
          <p:nvPr/>
        </p:nvGrpSpPr>
        <p:grpSpPr>
          <a:xfrm>
            <a:off x="5525108" y="2604997"/>
            <a:ext cx="386731" cy="350776"/>
            <a:chOff x="5256395" y="2699021"/>
            <a:chExt cx="386731" cy="350776"/>
          </a:xfrm>
        </p:grpSpPr>
        <p:cxnSp>
          <p:nvCxnSpPr>
            <p:cNvPr id="65" name="Straight Connector 64"/>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7" name="Slide Number Placeholder 2"/>
          <p:cNvSpPr>
            <a:spLocks noGrp="1"/>
          </p:cNvSpPr>
          <p:nvPr>
            <p:ph type="sldNum" sz="quarter" idx="12"/>
          </p:nvPr>
        </p:nvSpPr>
        <p:spPr>
          <a:xfrm>
            <a:off x="8515350" y="6356351"/>
            <a:ext cx="628650" cy="365125"/>
          </a:xfrm>
        </p:spPr>
        <p:txBody>
          <a:bodyPr/>
          <a:lstStyle/>
          <a:p>
            <a:fld id="{9C75D887-1A03-4ABF-9F74-03C35FBA7AA7}" type="slidenum">
              <a:rPr lang="en-US" smtClean="0"/>
              <a:pPr/>
              <a:t>59</a:t>
            </a:fld>
            <a:endParaRPr lang="en-US"/>
          </a:p>
        </p:txBody>
      </p:sp>
      <p:grpSp>
        <p:nvGrpSpPr>
          <p:cNvPr id="68" name="Group 67">
            <a:extLst>
              <a:ext uri="{FF2B5EF4-FFF2-40B4-BE49-F238E27FC236}">
                <a16:creationId xmlns:a16="http://schemas.microsoft.com/office/drawing/2014/main" id="{4D9646B9-1F5F-4B54-8D55-7E8E4E12B784}"/>
              </a:ext>
            </a:extLst>
          </p:cNvPr>
          <p:cNvGrpSpPr/>
          <p:nvPr/>
        </p:nvGrpSpPr>
        <p:grpSpPr>
          <a:xfrm>
            <a:off x="581283" y="3194638"/>
            <a:ext cx="1964977" cy="1761071"/>
            <a:chOff x="581283" y="3194638"/>
            <a:chExt cx="1964977" cy="1761071"/>
          </a:xfrm>
        </p:grpSpPr>
        <mc:AlternateContent xmlns:mc="http://schemas.openxmlformats.org/markup-compatibility/2006" xmlns:a14="http://schemas.microsoft.com/office/drawing/2010/main">
          <mc:Choice Requires="a14">
            <p:sp>
              <p:nvSpPr>
                <p:cNvPr id="69" name="Arrow: Notched Right 10">
                  <a:extLst>
                    <a:ext uri="{FF2B5EF4-FFF2-40B4-BE49-F238E27FC236}">
                      <a16:creationId xmlns:a16="http://schemas.microsoft.com/office/drawing/2014/main" id="{21B137F5-7E3E-401B-8B85-69933C1EDC5D}"/>
                    </a:ext>
                  </a:extLst>
                </p:cNvPr>
                <p:cNvSpPr/>
                <p:nvPr/>
              </p:nvSpPr>
              <p:spPr>
                <a:xfrm flipH="1">
                  <a:off x="581283" y="4325584"/>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9" name="Arrow: Notched Right 10">
                  <a:extLst>
                    <a:ext uri="{FF2B5EF4-FFF2-40B4-BE49-F238E27FC236}">
                      <a16:creationId xmlns:a16="http://schemas.microsoft.com/office/drawing/2014/main" id="{21B137F5-7E3E-401B-8B85-69933C1EDC5D}"/>
                    </a:ext>
                  </a:extLst>
                </p:cNvPr>
                <p:cNvSpPr>
                  <a:spLocks noRot="1" noChangeAspect="1" noMove="1" noResize="1" noEditPoints="1" noAdjustHandles="1" noChangeArrowheads="1" noChangeShapeType="1" noTextEdit="1"/>
                </p:cNvSpPr>
                <p:nvPr/>
              </p:nvSpPr>
              <p:spPr>
                <a:xfrm flipH="1">
                  <a:off x="581283" y="4325584"/>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Arrow: Notched Right 10">
                  <a:extLst>
                    <a:ext uri="{FF2B5EF4-FFF2-40B4-BE49-F238E27FC236}">
                      <a16:creationId xmlns:a16="http://schemas.microsoft.com/office/drawing/2014/main" id="{9DB069F3-E732-48FD-85EE-A1413B97F3EE}"/>
                    </a:ext>
                  </a:extLst>
                </p:cNvPr>
                <p:cNvSpPr/>
                <p:nvPr/>
              </p:nvSpPr>
              <p:spPr>
                <a:xfrm>
                  <a:off x="1734846" y="4325584"/>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0" name="Arrow: Notched Right 10">
                  <a:extLst>
                    <a:ext uri="{FF2B5EF4-FFF2-40B4-BE49-F238E27FC236}">
                      <a16:creationId xmlns:a16="http://schemas.microsoft.com/office/drawing/2014/main" id="{9DB069F3-E732-48FD-85EE-A1413B97F3EE}"/>
                    </a:ext>
                  </a:extLst>
                </p:cNvPr>
                <p:cNvSpPr>
                  <a:spLocks noRot="1" noChangeAspect="1" noMove="1" noResize="1" noEditPoints="1" noAdjustHandles="1" noChangeArrowheads="1" noChangeShapeType="1" noTextEdit="1"/>
                </p:cNvSpPr>
                <p:nvPr/>
              </p:nvSpPr>
              <p:spPr>
                <a:xfrm>
                  <a:off x="1734846" y="4325584"/>
                  <a:ext cx="811414" cy="630125"/>
                </a:xfrm>
                <a:prstGeom prst="notchedRightArrow">
                  <a:avLst>
                    <a:gd name="adj1" fmla="val 43443"/>
                    <a:gd name="adj2" fmla="val 50000"/>
                  </a:avLst>
                </a:prstGeom>
                <a:blipFill>
                  <a:blip r:embed="rId18"/>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66D8B6C3-B538-4D21-B35F-D1AC81FA097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3265" y="3194638"/>
              <a:ext cx="884928" cy="1179905"/>
            </a:xfrm>
            <a:prstGeom prst="rect">
              <a:avLst/>
            </a:prstGeom>
          </p:spPr>
        </p:pic>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05C0417-13E6-44A8-A66E-A5DB0CFED6C0}"/>
                    </a:ext>
                  </a:extLst>
                </p:cNvPr>
                <p:cNvSpPr txBox="1"/>
                <p:nvPr/>
              </p:nvSpPr>
              <p:spPr>
                <a:xfrm>
                  <a:off x="1414692" y="4455980"/>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a:p>
              </p:txBody>
            </p:sp>
          </mc:Choice>
          <mc:Fallback xmlns="">
            <p:sp>
              <p:nvSpPr>
                <p:cNvPr id="72" name="TextBox 71">
                  <a:extLst>
                    <a:ext uri="{FF2B5EF4-FFF2-40B4-BE49-F238E27FC236}">
                      <a16:creationId xmlns:a16="http://schemas.microsoft.com/office/drawing/2014/main" id="{705C0417-13E6-44A8-A66E-A5DB0CFED6C0}"/>
                    </a:ext>
                  </a:extLst>
                </p:cNvPr>
                <p:cNvSpPr txBox="1">
                  <a:spLocks noRot="1" noChangeAspect="1" noMove="1" noResize="1" noEditPoints="1" noAdjustHandles="1" noChangeArrowheads="1" noChangeShapeType="1" noTextEdit="1"/>
                </p:cNvSpPr>
                <p:nvPr/>
              </p:nvSpPr>
              <p:spPr>
                <a:xfrm>
                  <a:off x="1414692" y="4455980"/>
                  <a:ext cx="298159" cy="369332"/>
                </a:xfrm>
                <a:prstGeom prst="rect">
                  <a:avLst/>
                </a:prstGeom>
                <a:blipFill>
                  <a:blip r:embed="rId20"/>
                  <a:stretch>
                    <a:fillRect l="-10204" r="-1020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1373A22-91BF-4D50-BB4C-D8846C6C0DDB}"/>
                  </a:ext>
                </a:extLst>
              </p:cNvPr>
              <p:cNvSpPr txBox="1"/>
              <p:nvPr/>
            </p:nvSpPr>
            <p:spPr>
              <a:xfrm>
                <a:off x="2834519" y="3635879"/>
                <a:ext cx="65562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73" name="TextBox 72">
                <a:extLst>
                  <a:ext uri="{FF2B5EF4-FFF2-40B4-BE49-F238E27FC236}">
                    <a16:creationId xmlns:a16="http://schemas.microsoft.com/office/drawing/2014/main" id="{21373A22-91BF-4D50-BB4C-D8846C6C0DDB}"/>
                  </a:ext>
                </a:extLst>
              </p:cNvPr>
              <p:cNvSpPr txBox="1">
                <a:spLocks noRot="1" noChangeAspect="1" noMove="1" noResize="1" noEditPoints="1" noAdjustHandles="1" noChangeArrowheads="1" noChangeShapeType="1" noTextEdit="1"/>
              </p:cNvSpPr>
              <p:nvPr/>
            </p:nvSpPr>
            <p:spPr>
              <a:xfrm>
                <a:off x="2834519" y="3635879"/>
                <a:ext cx="655629" cy="738664"/>
              </a:xfrm>
              <a:prstGeom prst="rect">
                <a:avLst/>
              </a:prstGeom>
              <a:blipFill>
                <a:blip r:embed="rId21"/>
                <a:stretch>
                  <a:fillRect/>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1D035BB6-9DA4-44F2-92F5-686216E79AFB}"/>
              </a:ext>
            </a:extLst>
          </p:cNvPr>
          <p:cNvSpPr/>
          <p:nvPr/>
        </p:nvSpPr>
        <p:spPr>
          <a:xfrm>
            <a:off x="5816139" y="3136517"/>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4" name="Freeform 83"/>
          <p:cNvSpPr/>
          <p:nvPr/>
        </p:nvSpPr>
        <p:spPr>
          <a:xfrm>
            <a:off x="5468112" y="2615081"/>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87" name="Group 86">
            <a:extLst>
              <a:ext uri="{FF2B5EF4-FFF2-40B4-BE49-F238E27FC236}">
                <a16:creationId xmlns:a16="http://schemas.microsoft.com/office/drawing/2014/main" id="{878412D5-1287-462B-9981-1CA41457DE6D}"/>
              </a:ext>
            </a:extLst>
          </p:cNvPr>
          <p:cNvGrpSpPr/>
          <p:nvPr/>
        </p:nvGrpSpPr>
        <p:grpSpPr>
          <a:xfrm>
            <a:off x="7180640" y="4064727"/>
            <a:ext cx="1217046" cy="1010104"/>
            <a:chOff x="6472487" y="3740232"/>
            <a:chExt cx="1217046" cy="780805"/>
          </a:xfrm>
        </p:grpSpPr>
        <p:sp>
          <p:nvSpPr>
            <p:cNvPr id="88" name="Freeform 87"/>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9" name="Freeform 88"/>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0" name="Freeform 89"/>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1" name="Freeform 90"/>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2" name="Freeform 91"/>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93" name="Oval 92">
            <a:extLst>
              <a:ext uri="{FF2B5EF4-FFF2-40B4-BE49-F238E27FC236}">
                <a16:creationId xmlns:a16="http://schemas.microsoft.com/office/drawing/2014/main" id="{FDE920A2-C96B-4991-AB32-91B8BBC65A56}"/>
              </a:ext>
            </a:extLst>
          </p:cNvPr>
          <p:cNvSpPr/>
          <p:nvPr/>
        </p:nvSpPr>
        <p:spPr>
          <a:xfrm>
            <a:off x="8360109" y="5022453"/>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6DD14E7-1B95-4DBF-989E-2A2A05B516B4}"/>
              </a:ext>
            </a:extLst>
          </p:cNvPr>
          <p:cNvGrpSpPr/>
          <p:nvPr/>
        </p:nvGrpSpPr>
        <p:grpSpPr>
          <a:xfrm>
            <a:off x="7649878" y="4266504"/>
            <a:ext cx="386731" cy="350776"/>
            <a:chOff x="6942190" y="3736434"/>
            <a:chExt cx="386731" cy="350776"/>
          </a:xfrm>
        </p:grpSpPr>
        <p:cxnSp>
          <p:nvCxnSpPr>
            <p:cNvPr id="95" name="Straight Connector 94"/>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97" name="Freeform 96"/>
          <p:cNvSpPr/>
          <p:nvPr/>
        </p:nvSpPr>
        <p:spPr>
          <a:xfrm>
            <a:off x="6480960" y="3422807"/>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00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8" name="Freeform 97"/>
          <p:cNvSpPr/>
          <p:nvPr/>
        </p:nvSpPr>
        <p:spPr>
          <a:xfrm>
            <a:off x="6214491" y="3255391"/>
            <a:ext cx="659130" cy="794259"/>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00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057A5F81-70D9-4BE5-9FAA-7DA61B44524A}"/>
              </a:ext>
            </a:extLst>
          </p:cNvPr>
          <p:cNvSpPr/>
          <p:nvPr/>
        </p:nvSpPr>
        <p:spPr>
          <a:xfrm>
            <a:off x="6440476" y="3572494"/>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CDB3B4D5-8ABF-4BAC-B936-5668A0F2A2B5}"/>
              </a:ext>
            </a:extLst>
          </p:cNvPr>
          <p:cNvSpPr txBox="1"/>
          <p:nvPr/>
        </p:nvSpPr>
        <p:spPr>
          <a:xfrm>
            <a:off x="628651" y="1723840"/>
            <a:ext cx="4171032" cy="707886"/>
          </a:xfrm>
          <a:prstGeom prst="rect">
            <a:avLst/>
          </a:prstGeom>
          <a:noFill/>
        </p:spPr>
        <p:txBody>
          <a:bodyPr wrap="square" rtlCol="0">
            <a:spAutoFit/>
          </a:bodyPr>
          <a:lstStyle/>
          <a:p>
            <a:r>
              <a:rPr lang="en-US" sz="2000">
                <a:latin typeface="Garamond" panose="02020404030301010803" pitchFamily="18" charset="0"/>
              </a:rPr>
              <a:t>Lemma 1 : Dominant sequences do not contain any decreasing subsequences.</a:t>
            </a:r>
          </a:p>
        </p:txBody>
      </p:sp>
      <p:sp>
        <p:nvSpPr>
          <p:cNvPr id="81" name="Freeform 20">
            <a:extLst>
              <a:ext uri="{FF2B5EF4-FFF2-40B4-BE49-F238E27FC236}">
                <a16:creationId xmlns:a16="http://schemas.microsoft.com/office/drawing/2014/main" id="{BDAA5D4D-EB3A-4272-968B-F462C9DD11D4}"/>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2" name="Freeform 20">
            <a:extLst>
              <a:ext uri="{FF2B5EF4-FFF2-40B4-BE49-F238E27FC236}">
                <a16:creationId xmlns:a16="http://schemas.microsoft.com/office/drawing/2014/main" id="{C88D4E61-26AC-4EDD-9904-168A73672E5E}"/>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Freeform 20">
            <a:extLst>
              <a:ext uri="{FF2B5EF4-FFF2-40B4-BE49-F238E27FC236}">
                <a16:creationId xmlns:a16="http://schemas.microsoft.com/office/drawing/2014/main" id="{1528C17E-9277-4F62-9848-B51B8CF01A4B}"/>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ACFCD27-8372-481E-BCDB-8AF875CA6C22}"/>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2" name="Rectangle 101">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22"/>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D4FF539A-A15E-46E2-A4B8-2114DF8553A9}"/>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3" name="Rectangle 102">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23"/>
                <a:stretch>
                  <a:fillRect l="-2752" t="-10000" b="-26667"/>
                </a:stretch>
              </a:blipFill>
              <a:ln w="57150">
                <a:noFill/>
              </a:ln>
            </p:spPr>
            <p:txBody>
              <a:bodyPr/>
              <a:lstStyle/>
              <a:p>
                <a:r>
                  <a:rPr lang="en-US">
                    <a:noFill/>
                  </a:rPr>
                  <a:t> </a:t>
                </a:r>
              </a:p>
            </p:txBody>
          </p:sp>
        </mc:Fallback>
      </mc:AlternateContent>
      <p:sp>
        <p:nvSpPr>
          <p:cNvPr id="104" name="Rectangle 103">
            <a:extLst>
              <a:ext uri="{FF2B5EF4-FFF2-40B4-BE49-F238E27FC236}">
                <a16:creationId xmlns:a16="http://schemas.microsoft.com/office/drawing/2014/main" id="{8B6E0476-68BF-4E4E-8DCA-2A1E92339843}"/>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5" name="Group 104">
            <a:extLst>
              <a:ext uri="{FF2B5EF4-FFF2-40B4-BE49-F238E27FC236}">
                <a16:creationId xmlns:a16="http://schemas.microsoft.com/office/drawing/2014/main" id="{71E5D26C-0609-4E37-ABF1-F447E267108A}"/>
              </a:ext>
            </a:extLst>
          </p:cNvPr>
          <p:cNvGrpSpPr/>
          <p:nvPr/>
        </p:nvGrpSpPr>
        <p:grpSpPr>
          <a:xfrm>
            <a:off x="8282472" y="2601575"/>
            <a:ext cx="677819" cy="671291"/>
            <a:chOff x="2569106" y="4583291"/>
            <a:chExt cx="2289414" cy="2267369"/>
          </a:xfrm>
        </p:grpSpPr>
        <p:grpSp>
          <p:nvGrpSpPr>
            <p:cNvPr id="106" name="Group 105">
              <a:extLst>
                <a:ext uri="{FF2B5EF4-FFF2-40B4-BE49-F238E27FC236}">
                  <a16:creationId xmlns:a16="http://schemas.microsoft.com/office/drawing/2014/main" id="{6AFDAE3C-3C63-49A9-8852-ED0F8EBE670C}"/>
                </a:ext>
              </a:extLst>
            </p:cNvPr>
            <p:cNvGrpSpPr/>
            <p:nvPr/>
          </p:nvGrpSpPr>
          <p:grpSpPr>
            <a:xfrm>
              <a:off x="2569106" y="5333472"/>
              <a:ext cx="2289414" cy="1517188"/>
              <a:chOff x="5625677" y="5075558"/>
              <a:chExt cx="2289414" cy="1517188"/>
            </a:xfrm>
          </p:grpSpPr>
          <p:cxnSp>
            <p:nvCxnSpPr>
              <p:cNvPr id="108" name="Straight Connector 107">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517FC91C-EA94-494C-AEE9-B3D9EA65E3B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C5D6E683-8653-4802-ABBB-961C1CB5FD0B}"/>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17" name="TextBox 116">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24"/>
                      <a:stretch>
                        <a:fillRect l="-39130" r="-13043" b="-35000"/>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141BCC7D-037A-48A7-BBD4-CF73DDC94378}"/>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162E5F5-8224-4549-BCDE-7FC247CBA3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15" name="TextBox 114">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5"/>
                      <a:stretch>
                        <a:fillRect l="-39130" r="-13043" b="-30000"/>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AAD1CB52-7C56-4A13-8555-E9C5F4E352BE}"/>
                  </a:ext>
                </a:extLst>
              </p:cNvPr>
              <p:cNvGrpSpPr/>
              <p:nvPr/>
            </p:nvGrpSpPr>
            <p:grpSpPr>
              <a:xfrm>
                <a:off x="6634681" y="5075558"/>
                <a:ext cx="209164" cy="405268"/>
                <a:chOff x="4326099" y="2952172"/>
                <a:chExt cx="359853" cy="697237"/>
              </a:xfrm>
            </p:grpSpPr>
            <p:sp>
              <p:nvSpPr>
                <p:cNvPr id="113" name="TextBox 112">
                  <a:extLst>
                    <a:ext uri="{FF2B5EF4-FFF2-40B4-BE49-F238E27FC236}">
                      <a16:creationId xmlns:a16="http://schemas.microsoft.com/office/drawing/2014/main" id="{FCF6FA37-9448-4B78-B1BE-2B47646699F8}"/>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14" name="Rectangle 113">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0BADE970-1FDA-4A1F-96AC-CED5A31A25D2}"/>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7" name="Rectangle 106">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6"/>
                  <a:stretch>
                    <a:fillRect b="-24242"/>
                  </a:stretch>
                </a:blipFill>
              </p:spPr>
              <p:txBody>
                <a:bodyPr/>
                <a:lstStyle/>
                <a:p>
                  <a:r>
                    <a:rPr lang="en-US">
                      <a:noFill/>
                    </a:rPr>
                    <a:t> </a:t>
                  </a:r>
                </a:p>
              </p:txBody>
            </p:sp>
          </mc:Fallback>
        </mc:AlternateContent>
      </p:grpSp>
      <p:grpSp>
        <p:nvGrpSpPr>
          <p:cNvPr id="119" name="Group 118">
            <a:extLst>
              <a:ext uri="{FF2B5EF4-FFF2-40B4-BE49-F238E27FC236}">
                <a16:creationId xmlns:a16="http://schemas.microsoft.com/office/drawing/2014/main" id="{30F47602-1972-49ED-9934-CF7D984F14EE}"/>
              </a:ext>
            </a:extLst>
          </p:cNvPr>
          <p:cNvGrpSpPr/>
          <p:nvPr/>
        </p:nvGrpSpPr>
        <p:grpSpPr>
          <a:xfrm>
            <a:off x="6429605" y="3300404"/>
            <a:ext cx="386731" cy="350776"/>
            <a:chOff x="6942190" y="3736434"/>
            <a:chExt cx="386731" cy="350776"/>
          </a:xfrm>
        </p:grpSpPr>
        <p:cxnSp>
          <p:nvCxnSpPr>
            <p:cNvPr id="120" name="Straight Connector 119">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Tree>
    <p:custDataLst>
      <p:tags r:id="rId1"/>
    </p:custDataLst>
    <p:extLst>
      <p:ext uri="{BB962C8B-B14F-4D97-AF65-F5344CB8AC3E}">
        <p14:creationId xmlns:p14="http://schemas.microsoft.com/office/powerpoint/2010/main" val="1247432008"/>
      </p:ext>
    </p:extLst>
  </p:cSld>
  <p:clrMapOvr>
    <a:masterClrMapping/>
  </p:clrMapOvr>
  <mc:AlternateContent xmlns:mc="http://schemas.openxmlformats.org/markup-compatibility/2006" xmlns:p14="http://schemas.microsoft.com/office/powerpoint/2010/main">
    <mc:Choice Requires="p14">
      <p:transition spd="slow" p14:dur="2000" advTm="3942"/>
    </mc:Choice>
    <mc:Fallback xmlns="">
      <p:transition spd="slow" advTm="39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500"/>
                                        <p:tgtEl>
                                          <p:spTgt spid="9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19"/>
                                        </p:tgtEl>
                                        <p:attrNameLst>
                                          <p:attrName>style.visibility</p:attrName>
                                        </p:attrNameLst>
                                      </p:cBhvr>
                                      <p:to>
                                        <p:strVal val="visible"/>
                                      </p:to>
                                    </p:set>
                                    <p:animEffect transition="in" filter="fade">
                                      <p:cBhvr>
                                        <p:cTn id="54" dur="500"/>
                                        <p:tgtEl>
                                          <p:spTgt spid="119"/>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4"/>
                                        </p:tgtEl>
                                      </p:cBhvr>
                                    </p:animEffect>
                                    <p:set>
                                      <p:cBhvr>
                                        <p:cTn id="63" dur="1" fill="hold">
                                          <p:stCondLst>
                                            <p:cond delay="499"/>
                                          </p:stCondLst>
                                        </p:cTn>
                                        <p:tgtEl>
                                          <p:spTgt spid="6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19"/>
                                        </p:tgtEl>
                                      </p:cBhvr>
                                    </p:animEffect>
                                    <p:set>
                                      <p:cBhvr>
                                        <p:cTn id="66" dur="1" fill="hold">
                                          <p:stCondLst>
                                            <p:cond delay="499"/>
                                          </p:stCondLst>
                                        </p:cTn>
                                        <p:tgtEl>
                                          <p:spTgt spid="1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4"/>
                                        </p:tgtEl>
                                      </p:cBhvr>
                                    </p:animEffect>
                                    <p:set>
                                      <p:cBhvr>
                                        <p:cTn id="69"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0" grpId="0" animBg="1"/>
      <p:bldP spid="84" grpId="0" animBg="1"/>
      <p:bldP spid="93" grpId="0" animBg="1"/>
      <p:bldP spid="97" grpId="0" animBg="1"/>
      <p:bldP spid="98" grpId="0" animBg="1"/>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6</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628650" y="203201"/>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8220532" y="2695664"/>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8220532" y="2695664"/>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5229617" y="6221747"/>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5229617" y="6221747"/>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1370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1395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5390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5670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9"/>
                <a:stretch>
                  <a:fillRect l="-2222" t="-5405" r="-1587" b="-10811"/>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803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5619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5739150"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3857162" y="1602363"/>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6145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99377" y="1581778"/>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6423051" y="1633370"/>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grpSp>
        <p:nvGrpSpPr>
          <p:cNvPr id="7" name="Group 6">
            <a:extLst>
              <a:ext uri="{FF2B5EF4-FFF2-40B4-BE49-F238E27FC236}">
                <a16:creationId xmlns:a16="http://schemas.microsoft.com/office/drawing/2014/main" id="{6C1A3370-F9A3-49E3-8F6F-A66DB37DF524}"/>
              </a:ext>
            </a:extLst>
          </p:cNvPr>
          <p:cNvGrpSpPr/>
          <p:nvPr/>
        </p:nvGrpSpPr>
        <p:grpSpPr>
          <a:xfrm>
            <a:off x="3568959" y="2476321"/>
            <a:ext cx="5179538" cy="3871712"/>
            <a:chOff x="3568959" y="2476321"/>
            <a:chExt cx="5179538" cy="3871712"/>
          </a:xfrm>
        </p:grpSpPr>
        <p:cxnSp>
          <p:nvCxnSpPr>
            <p:cNvPr id="8" name="Straight Connector 7"/>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4"/>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5"/>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6"/>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8"/>
                  <a:stretch>
                    <a:fillRect r="-8140"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9"/>
                  <a:stretch>
                    <a:fillRect r="-1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5" name="TextBox 24"/>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6" name="Straight Connector 25"/>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1"/>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3"/>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4"/>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31" name="TextBox 30"/>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5"/>
                  <a:stretch>
                    <a:fillRect r="-183333" b="-1538"/>
                  </a:stretch>
                </a:blipFill>
              </p:spPr>
              <p:txBody>
                <a:bodyPr/>
                <a:lstStyle/>
                <a:p>
                  <a:r>
                    <a:rPr lang="en-US">
                      <a:noFill/>
                    </a:rPr>
                    <a:t> </a:t>
                  </a:r>
                </a:p>
              </p:txBody>
            </p:sp>
          </mc:Fallback>
        </mc:AlternateContent>
        <p:cxnSp>
          <p:nvCxnSpPr>
            <p:cNvPr id="32" name="Straight Connector 31"/>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461494"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5" name="TextBox 44"/>
                <p:cNvSpPr txBox="1">
                  <a:spLocks noRot="1" noChangeAspect="1" noMove="1" noResize="1" noEditPoints="1" noAdjustHandles="1" noChangeArrowheads="1" noChangeShapeType="1" noTextEdit="1"/>
                </p:cNvSpPr>
                <p:nvPr/>
              </p:nvSpPr>
              <p:spPr>
                <a:xfrm>
                  <a:off x="4461494" y="5508092"/>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6" name="TextBox 45"/>
            <p:cNvSpPr txBox="1"/>
            <p:nvPr/>
          </p:nvSpPr>
          <p:spPr>
            <a:xfrm>
              <a:off x="6210293" y="5978701"/>
              <a:ext cx="970347" cy="369332"/>
            </a:xfrm>
            <a:prstGeom prst="rect">
              <a:avLst/>
            </a:prstGeom>
            <a:noFill/>
          </p:spPr>
          <p:txBody>
            <a:bodyPr wrap="square" rtlCol="0">
              <a:spAutoFit/>
            </a:bodyPr>
            <a:lstStyle/>
            <a:p>
              <a:r>
                <a:rPr lang="en-US"/>
                <a:t>Speeds</a:t>
              </a:r>
            </a:p>
          </p:txBody>
        </p:sp>
        <p:sp>
          <p:nvSpPr>
            <p:cNvPr id="47" name="TextBox 46"/>
            <p:cNvSpPr txBox="1"/>
            <p:nvPr/>
          </p:nvSpPr>
          <p:spPr>
            <a:xfrm>
              <a:off x="3568959" y="2476321"/>
              <a:ext cx="461665" cy="2999141"/>
            </a:xfrm>
            <a:prstGeom prst="rect">
              <a:avLst/>
            </a:prstGeom>
            <a:noFill/>
          </p:spPr>
          <p:txBody>
            <a:bodyPr vert="vert270" wrap="square" rtlCol="0">
              <a:spAutoFit/>
            </a:bodyPr>
            <a:lstStyle/>
            <a:p>
              <a:r>
                <a:rPr lang="en-US"/>
                <a:t>Execution Times of the Modes</a:t>
              </a:r>
            </a:p>
          </p:txBody>
        </p:sp>
        <p:cxnSp>
          <p:nvCxnSpPr>
            <p:cNvPr id="48" name="Straight Connector 47"/>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7" name="Slide Number Placeholder 2"/>
          <p:cNvSpPr>
            <a:spLocks noGrp="1"/>
          </p:cNvSpPr>
          <p:nvPr>
            <p:ph type="sldNum" sz="quarter" idx="12"/>
          </p:nvPr>
        </p:nvSpPr>
        <p:spPr>
          <a:xfrm>
            <a:off x="8515350" y="6356351"/>
            <a:ext cx="628650" cy="365125"/>
          </a:xfrm>
        </p:spPr>
        <p:txBody>
          <a:bodyPr/>
          <a:lstStyle/>
          <a:p>
            <a:fld id="{9C75D887-1A03-4ABF-9F74-03C35FBA7AA7}" type="slidenum">
              <a:rPr lang="en-US" smtClean="0"/>
              <a:pPr/>
              <a:t>60</a:t>
            </a:fld>
            <a:endParaRPr lang="en-US"/>
          </a:p>
        </p:txBody>
      </p:sp>
      <p:grpSp>
        <p:nvGrpSpPr>
          <p:cNvPr id="68" name="Group 67">
            <a:extLst>
              <a:ext uri="{FF2B5EF4-FFF2-40B4-BE49-F238E27FC236}">
                <a16:creationId xmlns:a16="http://schemas.microsoft.com/office/drawing/2014/main" id="{4D9646B9-1F5F-4B54-8D55-7E8E4E12B784}"/>
              </a:ext>
            </a:extLst>
          </p:cNvPr>
          <p:cNvGrpSpPr/>
          <p:nvPr/>
        </p:nvGrpSpPr>
        <p:grpSpPr>
          <a:xfrm>
            <a:off x="581283" y="3194638"/>
            <a:ext cx="1964977" cy="1761071"/>
            <a:chOff x="581283" y="3194638"/>
            <a:chExt cx="1964977" cy="1761071"/>
          </a:xfrm>
        </p:grpSpPr>
        <mc:AlternateContent xmlns:mc="http://schemas.openxmlformats.org/markup-compatibility/2006" xmlns:a14="http://schemas.microsoft.com/office/drawing/2010/main">
          <mc:Choice Requires="a14">
            <p:sp>
              <p:nvSpPr>
                <p:cNvPr id="69" name="Arrow: Notched Right 10">
                  <a:extLst>
                    <a:ext uri="{FF2B5EF4-FFF2-40B4-BE49-F238E27FC236}">
                      <a16:creationId xmlns:a16="http://schemas.microsoft.com/office/drawing/2014/main" id="{21B137F5-7E3E-401B-8B85-69933C1EDC5D}"/>
                    </a:ext>
                  </a:extLst>
                </p:cNvPr>
                <p:cNvSpPr/>
                <p:nvPr/>
              </p:nvSpPr>
              <p:spPr>
                <a:xfrm flipH="1">
                  <a:off x="581283" y="4325584"/>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9" name="Arrow: Notched Right 10">
                  <a:extLst>
                    <a:ext uri="{FF2B5EF4-FFF2-40B4-BE49-F238E27FC236}">
                      <a16:creationId xmlns:a16="http://schemas.microsoft.com/office/drawing/2014/main" id="{21B137F5-7E3E-401B-8B85-69933C1EDC5D}"/>
                    </a:ext>
                  </a:extLst>
                </p:cNvPr>
                <p:cNvSpPr>
                  <a:spLocks noRot="1" noChangeAspect="1" noMove="1" noResize="1" noEditPoints="1" noAdjustHandles="1" noChangeArrowheads="1" noChangeShapeType="1" noTextEdit="1"/>
                </p:cNvSpPr>
                <p:nvPr/>
              </p:nvSpPr>
              <p:spPr>
                <a:xfrm flipH="1">
                  <a:off x="581283" y="4325584"/>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Arrow: Notched Right 10">
                  <a:extLst>
                    <a:ext uri="{FF2B5EF4-FFF2-40B4-BE49-F238E27FC236}">
                      <a16:creationId xmlns:a16="http://schemas.microsoft.com/office/drawing/2014/main" id="{9DB069F3-E732-48FD-85EE-A1413B97F3EE}"/>
                    </a:ext>
                  </a:extLst>
                </p:cNvPr>
                <p:cNvSpPr/>
                <p:nvPr/>
              </p:nvSpPr>
              <p:spPr>
                <a:xfrm>
                  <a:off x="1734846" y="4325584"/>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0" name="Arrow: Notched Right 10">
                  <a:extLst>
                    <a:ext uri="{FF2B5EF4-FFF2-40B4-BE49-F238E27FC236}">
                      <a16:creationId xmlns:a16="http://schemas.microsoft.com/office/drawing/2014/main" id="{9DB069F3-E732-48FD-85EE-A1413B97F3EE}"/>
                    </a:ext>
                  </a:extLst>
                </p:cNvPr>
                <p:cNvSpPr>
                  <a:spLocks noRot="1" noChangeAspect="1" noMove="1" noResize="1" noEditPoints="1" noAdjustHandles="1" noChangeArrowheads="1" noChangeShapeType="1" noTextEdit="1"/>
                </p:cNvSpPr>
                <p:nvPr/>
              </p:nvSpPr>
              <p:spPr>
                <a:xfrm>
                  <a:off x="1734846" y="4325584"/>
                  <a:ext cx="811414" cy="630125"/>
                </a:xfrm>
                <a:prstGeom prst="notchedRightArrow">
                  <a:avLst>
                    <a:gd name="adj1" fmla="val 43443"/>
                    <a:gd name="adj2" fmla="val 50000"/>
                  </a:avLst>
                </a:prstGeom>
                <a:blipFill>
                  <a:blip r:embed="rId18"/>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66D8B6C3-B538-4D21-B35F-D1AC81FA097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3265" y="3194638"/>
              <a:ext cx="884928" cy="1179905"/>
            </a:xfrm>
            <a:prstGeom prst="rect">
              <a:avLst/>
            </a:prstGeom>
          </p:spPr>
        </p:pic>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05C0417-13E6-44A8-A66E-A5DB0CFED6C0}"/>
                    </a:ext>
                  </a:extLst>
                </p:cNvPr>
                <p:cNvSpPr txBox="1"/>
                <p:nvPr/>
              </p:nvSpPr>
              <p:spPr>
                <a:xfrm>
                  <a:off x="1414692" y="4455980"/>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a:p>
              </p:txBody>
            </p:sp>
          </mc:Choice>
          <mc:Fallback xmlns="">
            <p:sp>
              <p:nvSpPr>
                <p:cNvPr id="72" name="TextBox 71">
                  <a:extLst>
                    <a:ext uri="{FF2B5EF4-FFF2-40B4-BE49-F238E27FC236}">
                      <a16:creationId xmlns:a16="http://schemas.microsoft.com/office/drawing/2014/main" id="{705C0417-13E6-44A8-A66E-A5DB0CFED6C0}"/>
                    </a:ext>
                  </a:extLst>
                </p:cNvPr>
                <p:cNvSpPr txBox="1">
                  <a:spLocks noRot="1" noChangeAspect="1" noMove="1" noResize="1" noEditPoints="1" noAdjustHandles="1" noChangeArrowheads="1" noChangeShapeType="1" noTextEdit="1"/>
                </p:cNvSpPr>
                <p:nvPr/>
              </p:nvSpPr>
              <p:spPr>
                <a:xfrm>
                  <a:off x="1414692" y="4455980"/>
                  <a:ext cx="298159" cy="369332"/>
                </a:xfrm>
                <a:prstGeom prst="rect">
                  <a:avLst/>
                </a:prstGeom>
                <a:blipFill>
                  <a:blip r:embed="rId20"/>
                  <a:stretch>
                    <a:fillRect l="-10204" r="-1020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1373A22-91BF-4D50-BB4C-D8846C6C0DDB}"/>
                  </a:ext>
                </a:extLst>
              </p:cNvPr>
              <p:cNvSpPr txBox="1"/>
              <p:nvPr/>
            </p:nvSpPr>
            <p:spPr>
              <a:xfrm>
                <a:off x="2834519" y="3635879"/>
                <a:ext cx="65562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73" name="TextBox 72">
                <a:extLst>
                  <a:ext uri="{FF2B5EF4-FFF2-40B4-BE49-F238E27FC236}">
                    <a16:creationId xmlns:a16="http://schemas.microsoft.com/office/drawing/2014/main" id="{21373A22-91BF-4D50-BB4C-D8846C6C0DDB}"/>
                  </a:ext>
                </a:extLst>
              </p:cNvPr>
              <p:cNvSpPr txBox="1">
                <a:spLocks noRot="1" noChangeAspect="1" noMove="1" noResize="1" noEditPoints="1" noAdjustHandles="1" noChangeArrowheads="1" noChangeShapeType="1" noTextEdit="1"/>
              </p:cNvSpPr>
              <p:nvPr/>
            </p:nvSpPr>
            <p:spPr>
              <a:xfrm>
                <a:off x="2834519" y="3635879"/>
                <a:ext cx="655629" cy="738664"/>
              </a:xfrm>
              <a:prstGeom prst="rect">
                <a:avLst/>
              </a:prstGeom>
              <a:blipFill>
                <a:blip r:embed="rId21"/>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D9A43BA8-CB49-4B68-8B4A-62A1A2AA1FD9}"/>
              </a:ext>
            </a:extLst>
          </p:cNvPr>
          <p:cNvGrpSpPr/>
          <p:nvPr/>
        </p:nvGrpSpPr>
        <p:grpSpPr>
          <a:xfrm>
            <a:off x="5468112" y="2615081"/>
            <a:ext cx="445086" cy="618495"/>
            <a:chOff x="5468112" y="2615081"/>
            <a:chExt cx="445086" cy="618495"/>
          </a:xfrm>
        </p:grpSpPr>
        <p:sp>
          <p:nvSpPr>
            <p:cNvPr id="80" name="Oval 79">
              <a:extLst>
                <a:ext uri="{FF2B5EF4-FFF2-40B4-BE49-F238E27FC236}">
                  <a16:creationId xmlns:a16="http://schemas.microsoft.com/office/drawing/2014/main" id="{1D035BB6-9DA4-44F2-92F5-686216E79AFB}"/>
                </a:ext>
              </a:extLst>
            </p:cNvPr>
            <p:cNvSpPr/>
            <p:nvPr/>
          </p:nvSpPr>
          <p:spPr>
            <a:xfrm>
              <a:off x="5816139" y="3136517"/>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4" name="Freeform 83"/>
            <p:cNvSpPr/>
            <p:nvPr/>
          </p:nvSpPr>
          <p:spPr>
            <a:xfrm>
              <a:off x="5468112" y="2615081"/>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861F4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78412D5-1287-462B-9981-1CA41457DE6D}"/>
              </a:ext>
            </a:extLst>
          </p:cNvPr>
          <p:cNvGrpSpPr/>
          <p:nvPr/>
        </p:nvGrpSpPr>
        <p:grpSpPr>
          <a:xfrm>
            <a:off x="7180640" y="4064727"/>
            <a:ext cx="1217046" cy="1010104"/>
            <a:chOff x="6472487" y="3740232"/>
            <a:chExt cx="1217046" cy="780805"/>
          </a:xfrm>
        </p:grpSpPr>
        <p:sp>
          <p:nvSpPr>
            <p:cNvPr id="88" name="Freeform 87"/>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9" name="Freeform 88"/>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0" name="Freeform 89"/>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1" name="Freeform 90"/>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2" name="Freeform 91"/>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93" name="Oval 92">
            <a:extLst>
              <a:ext uri="{FF2B5EF4-FFF2-40B4-BE49-F238E27FC236}">
                <a16:creationId xmlns:a16="http://schemas.microsoft.com/office/drawing/2014/main" id="{FDE920A2-C96B-4991-AB32-91B8BBC65A56}"/>
              </a:ext>
            </a:extLst>
          </p:cNvPr>
          <p:cNvSpPr/>
          <p:nvPr/>
        </p:nvSpPr>
        <p:spPr>
          <a:xfrm>
            <a:off x="8360109" y="5022453"/>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6C1CD64-041B-471F-AF36-335C818D5244}"/>
              </a:ext>
            </a:extLst>
          </p:cNvPr>
          <p:cNvGrpSpPr/>
          <p:nvPr/>
        </p:nvGrpSpPr>
        <p:grpSpPr>
          <a:xfrm>
            <a:off x="6214491" y="3255391"/>
            <a:ext cx="665757" cy="799723"/>
            <a:chOff x="6214491" y="3255391"/>
            <a:chExt cx="665757" cy="799723"/>
          </a:xfrm>
        </p:grpSpPr>
        <p:sp>
          <p:nvSpPr>
            <p:cNvPr id="97" name="Freeform 96"/>
            <p:cNvSpPr/>
            <p:nvPr/>
          </p:nvSpPr>
          <p:spPr>
            <a:xfrm>
              <a:off x="6480960" y="3422807"/>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0033CC"/>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8" name="Freeform 97"/>
            <p:cNvSpPr/>
            <p:nvPr/>
          </p:nvSpPr>
          <p:spPr>
            <a:xfrm>
              <a:off x="6214491" y="3255391"/>
              <a:ext cx="659130" cy="794259"/>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0033CC"/>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057A5F81-70D9-4BE5-9FAA-7DA61B44524A}"/>
                </a:ext>
              </a:extLst>
            </p:cNvPr>
            <p:cNvSpPr/>
            <p:nvPr/>
          </p:nvSpPr>
          <p:spPr>
            <a:xfrm>
              <a:off x="6440476" y="3572494"/>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CDB3B4D5-8ABF-4BAC-B936-5668A0F2A2B5}"/>
              </a:ext>
            </a:extLst>
          </p:cNvPr>
          <p:cNvSpPr txBox="1"/>
          <p:nvPr/>
        </p:nvSpPr>
        <p:spPr>
          <a:xfrm>
            <a:off x="628651" y="1723840"/>
            <a:ext cx="4171032" cy="707886"/>
          </a:xfrm>
          <a:prstGeom prst="rect">
            <a:avLst/>
          </a:prstGeom>
          <a:noFill/>
        </p:spPr>
        <p:txBody>
          <a:bodyPr wrap="square" rtlCol="0">
            <a:spAutoFit/>
          </a:bodyPr>
          <a:lstStyle/>
          <a:p>
            <a:r>
              <a:rPr lang="en-US" sz="2000">
                <a:latin typeface="Garamond" panose="02020404030301010803" pitchFamily="18" charset="0"/>
              </a:rPr>
              <a:t>Lemma 1 : Dominant sequences do not contain any decreasing subsequences.</a:t>
            </a:r>
          </a:p>
        </p:txBody>
      </p:sp>
      <p:sp>
        <p:nvSpPr>
          <p:cNvPr id="81" name="Freeform 20">
            <a:extLst>
              <a:ext uri="{FF2B5EF4-FFF2-40B4-BE49-F238E27FC236}">
                <a16:creationId xmlns:a16="http://schemas.microsoft.com/office/drawing/2014/main" id="{BDAA5D4D-EB3A-4272-968B-F462C9DD11D4}"/>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2" name="Freeform 20">
            <a:extLst>
              <a:ext uri="{FF2B5EF4-FFF2-40B4-BE49-F238E27FC236}">
                <a16:creationId xmlns:a16="http://schemas.microsoft.com/office/drawing/2014/main" id="{C88D4E61-26AC-4EDD-9904-168A73672E5E}"/>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Freeform 20">
            <a:extLst>
              <a:ext uri="{FF2B5EF4-FFF2-40B4-BE49-F238E27FC236}">
                <a16:creationId xmlns:a16="http://schemas.microsoft.com/office/drawing/2014/main" id="{1528C17E-9277-4F62-9848-B51B8CF01A4B}"/>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ACFCD27-8372-481E-BCDB-8AF875CA6C22}"/>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2" name="Rectangle 101">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22"/>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D4FF539A-A15E-46E2-A4B8-2114DF8553A9}"/>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3" name="Rectangle 102">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23"/>
                <a:stretch>
                  <a:fillRect l="-2752" t="-10000" b="-26667"/>
                </a:stretch>
              </a:blipFill>
              <a:ln w="57150">
                <a:noFill/>
              </a:ln>
            </p:spPr>
            <p:txBody>
              <a:bodyPr/>
              <a:lstStyle/>
              <a:p>
                <a:r>
                  <a:rPr lang="en-US">
                    <a:noFill/>
                  </a:rPr>
                  <a:t> </a:t>
                </a:r>
              </a:p>
            </p:txBody>
          </p:sp>
        </mc:Fallback>
      </mc:AlternateContent>
      <p:sp>
        <p:nvSpPr>
          <p:cNvPr id="104" name="Rectangle 103">
            <a:extLst>
              <a:ext uri="{FF2B5EF4-FFF2-40B4-BE49-F238E27FC236}">
                <a16:creationId xmlns:a16="http://schemas.microsoft.com/office/drawing/2014/main" id="{8B6E0476-68BF-4E4E-8DCA-2A1E92339843}"/>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5" name="Group 104">
            <a:extLst>
              <a:ext uri="{FF2B5EF4-FFF2-40B4-BE49-F238E27FC236}">
                <a16:creationId xmlns:a16="http://schemas.microsoft.com/office/drawing/2014/main" id="{71E5D26C-0609-4E37-ABF1-F447E267108A}"/>
              </a:ext>
            </a:extLst>
          </p:cNvPr>
          <p:cNvGrpSpPr/>
          <p:nvPr/>
        </p:nvGrpSpPr>
        <p:grpSpPr>
          <a:xfrm>
            <a:off x="8282472" y="2601575"/>
            <a:ext cx="677819" cy="671291"/>
            <a:chOff x="2569106" y="4583291"/>
            <a:chExt cx="2289414" cy="2267369"/>
          </a:xfrm>
        </p:grpSpPr>
        <p:grpSp>
          <p:nvGrpSpPr>
            <p:cNvPr id="106" name="Group 105">
              <a:extLst>
                <a:ext uri="{FF2B5EF4-FFF2-40B4-BE49-F238E27FC236}">
                  <a16:creationId xmlns:a16="http://schemas.microsoft.com/office/drawing/2014/main" id="{6AFDAE3C-3C63-49A9-8852-ED0F8EBE670C}"/>
                </a:ext>
              </a:extLst>
            </p:cNvPr>
            <p:cNvGrpSpPr/>
            <p:nvPr/>
          </p:nvGrpSpPr>
          <p:grpSpPr>
            <a:xfrm>
              <a:off x="2569106" y="5333472"/>
              <a:ext cx="2289414" cy="1517188"/>
              <a:chOff x="5625677" y="5075558"/>
              <a:chExt cx="2289414" cy="1517188"/>
            </a:xfrm>
          </p:grpSpPr>
          <p:cxnSp>
            <p:nvCxnSpPr>
              <p:cNvPr id="108" name="Straight Connector 107">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517FC91C-EA94-494C-AEE9-B3D9EA65E3B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C5D6E683-8653-4802-ABBB-961C1CB5FD0B}"/>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17" name="TextBox 116">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24"/>
                      <a:stretch>
                        <a:fillRect l="-39130" r="-13043" b="-35000"/>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141BCC7D-037A-48A7-BBD4-CF73DDC94378}"/>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162E5F5-8224-4549-BCDE-7FC247CBA3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15" name="TextBox 114">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5"/>
                      <a:stretch>
                        <a:fillRect l="-39130" r="-13043" b="-30000"/>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AAD1CB52-7C56-4A13-8555-E9C5F4E352BE}"/>
                  </a:ext>
                </a:extLst>
              </p:cNvPr>
              <p:cNvGrpSpPr/>
              <p:nvPr/>
            </p:nvGrpSpPr>
            <p:grpSpPr>
              <a:xfrm>
                <a:off x="6634681" y="5075558"/>
                <a:ext cx="209164" cy="405268"/>
                <a:chOff x="4326099" y="2952172"/>
                <a:chExt cx="359853" cy="697237"/>
              </a:xfrm>
            </p:grpSpPr>
            <p:sp>
              <p:nvSpPr>
                <p:cNvPr id="113" name="TextBox 112">
                  <a:extLst>
                    <a:ext uri="{FF2B5EF4-FFF2-40B4-BE49-F238E27FC236}">
                      <a16:creationId xmlns:a16="http://schemas.microsoft.com/office/drawing/2014/main" id="{FCF6FA37-9448-4B78-B1BE-2B47646699F8}"/>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14" name="Rectangle 113">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0BADE970-1FDA-4A1F-96AC-CED5A31A25D2}"/>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7" name="Rectangle 106">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6"/>
                  <a:stretch>
                    <a:fillRect b="-24242"/>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CC4F82CB-1B00-40CE-9B51-DB66241F961D}"/>
              </a:ext>
            </a:extLst>
          </p:cNvPr>
          <p:cNvGrpSpPr/>
          <p:nvPr/>
        </p:nvGrpSpPr>
        <p:grpSpPr>
          <a:xfrm flipH="1">
            <a:off x="5421908" y="2609366"/>
            <a:ext cx="445086" cy="618495"/>
            <a:chOff x="5235284" y="3644572"/>
            <a:chExt cx="445086" cy="618495"/>
          </a:xfrm>
        </p:grpSpPr>
        <p:sp>
          <p:nvSpPr>
            <p:cNvPr id="100" name="Oval 99">
              <a:extLst>
                <a:ext uri="{FF2B5EF4-FFF2-40B4-BE49-F238E27FC236}">
                  <a16:creationId xmlns:a16="http://schemas.microsoft.com/office/drawing/2014/main" id="{A2F8179B-1E95-4608-B197-EFF6A0338F08}"/>
                </a:ext>
              </a:extLst>
            </p:cNvPr>
            <p:cNvSpPr/>
            <p:nvPr/>
          </p:nvSpPr>
          <p:spPr>
            <a:xfrm>
              <a:off x="5583311" y="4166008"/>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1"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C834FD7-7363-4B02-AF0C-6930606FA0BA}"/>
              </a:ext>
            </a:extLst>
          </p:cNvPr>
          <p:cNvGrpSpPr/>
          <p:nvPr/>
        </p:nvGrpSpPr>
        <p:grpSpPr>
          <a:xfrm>
            <a:off x="6210624" y="3296140"/>
            <a:ext cx="666864" cy="753510"/>
            <a:chOff x="4866111" y="3713971"/>
            <a:chExt cx="666864" cy="753510"/>
          </a:xfrm>
        </p:grpSpPr>
        <p:sp>
          <p:nvSpPr>
            <p:cNvPr id="122"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0033CC"/>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5"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33CC"/>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4" name="Oval 123">
              <a:extLst>
                <a:ext uri="{FF2B5EF4-FFF2-40B4-BE49-F238E27FC236}">
                  <a16:creationId xmlns:a16="http://schemas.microsoft.com/office/drawing/2014/main" id="{3C7F7CEB-EB05-430D-8717-922555B3BB01}"/>
                </a:ext>
              </a:extLst>
            </p:cNvPr>
            <p:cNvSpPr/>
            <p:nvPr/>
          </p:nvSpPr>
          <p:spPr>
            <a:xfrm>
              <a:off x="4866111" y="3984861"/>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309BA9FC-B21B-479B-9F6B-B17936831CCB}"/>
              </a:ext>
            </a:extLst>
          </p:cNvPr>
          <p:cNvGrpSpPr/>
          <p:nvPr/>
        </p:nvGrpSpPr>
        <p:grpSpPr>
          <a:xfrm>
            <a:off x="7140885" y="4064212"/>
            <a:ext cx="1262222" cy="1010104"/>
            <a:chOff x="7141849" y="4064212"/>
            <a:chExt cx="1262222" cy="1010104"/>
          </a:xfrm>
        </p:grpSpPr>
        <p:grpSp>
          <p:nvGrpSpPr>
            <p:cNvPr id="126" name="Group 125">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27"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8"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9"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0"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1"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32" name="Oval 131">
              <a:extLst>
                <a:ext uri="{FF2B5EF4-FFF2-40B4-BE49-F238E27FC236}">
                  <a16:creationId xmlns:a16="http://schemas.microsoft.com/office/drawing/2014/main" id="{C24E9A78-E708-45C9-BFAD-C3BA2447EF40}"/>
                </a:ext>
              </a:extLst>
            </p:cNvPr>
            <p:cNvSpPr/>
            <p:nvPr/>
          </p:nvSpPr>
          <p:spPr>
            <a:xfrm>
              <a:off x="7141849" y="4459143"/>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3" name="TextBox 132">
            <a:extLst>
              <a:ext uri="{FF2B5EF4-FFF2-40B4-BE49-F238E27FC236}">
                <a16:creationId xmlns:a16="http://schemas.microsoft.com/office/drawing/2014/main" id="{41F30DCA-692F-421B-B2A2-83D2FCF49C20}"/>
              </a:ext>
            </a:extLst>
          </p:cNvPr>
          <p:cNvSpPr txBox="1"/>
          <p:nvPr/>
        </p:nvSpPr>
        <p:spPr>
          <a:xfrm>
            <a:off x="476180" y="5534662"/>
            <a:ext cx="3290191" cy="1071746"/>
          </a:xfrm>
          <a:prstGeom prst="rect">
            <a:avLst/>
          </a:prstGeom>
          <a:solidFill>
            <a:schemeClr val="bg1"/>
          </a:solidFill>
          <a:ln w="57150">
            <a:solidFill>
              <a:srgbClr val="843C0C"/>
            </a:solidFill>
          </a:ln>
        </p:spPr>
        <p:txBody>
          <a:bodyPr wrap="square" rtlCol="0">
            <a:spAutoFit/>
          </a:bodyPr>
          <a:lstStyle/>
          <a:p>
            <a:pPr algn="ctr"/>
            <a:r>
              <a:rPr lang="en-US" sz="1600">
                <a:latin typeface="Garamond" panose="02020404030301010803" pitchFamily="18" charset="0"/>
              </a:rPr>
              <a:t>Decreasing sequences may be transformed into nondecreasing sequences with</a:t>
            </a:r>
            <a:br>
              <a:rPr lang="en-US" sz="1600">
                <a:latin typeface="Garamond" panose="02020404030301010803" pitchFamily="18" charset="0"/>
              </a:rPr>
            </a:br>
            <a:r>
              <a:rPr lang="en-US" sz="1600" b="1">
                <a:latin typeface="Garamond" panose="02020404030301010803" pitchFamily="18" charset="0"/>
              </a:rPr>
              <a:t>equal or greater demand.</a:t>
            </a:r>
          </a:p>
        </p:txBody>
      </p:sp>
      <p:sp>
        <p:nvSpPr>
          <p:cNvPr id="135" name="Rectangle 134">
            <a:extLst>
              <a:ext uri="{FF2B5EF4-FFF2-40B4-BE49-F238E27FC236}">
                <a16:creationId xmlns:a16="http://schemas.microsoft.com/office/drawing/2014/main" id="{1EB6FCEA-489A-4E0E-BFA3-3495DB42E1FF}"/>
              </a:ext>
            </a:extLst>
          </p:cNvPr>
          <p:cNvSpPr/>
          <p:nvPr/>
        </p:nvSpPr>
        <p:spPr>
          <a:xfrm>
            <a:off x="353322" y="1571625"/>
            <a:ext cx="8686101" cy="522106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23087EEE-B70F-4BB2-A8BA-4D86634643C5}"/>
              </a:ext>
            </a:extLst>
          </p:cNvPr>
          <p:cNvSpPr txBox="1"/>
          <p:nvPr/>
        </p:nvSpPr>
        <p:spPr>
          <a:xfrm>
            <a:off x="2520575" y="3013502"/>
            <a:ext cx="4102851"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1:</a:t>
            </a:r>
            <a:br>
              <a:rPr lang="en-US" sz="2400" b="1">
                <a:latin typeface="Garamond" panose="02020404030301010803" pitchFamily="18" charset="0"/>
              </a:rPr>
            </a:br>
            <a:r>
              <a:rPr lang="en-US" sz="2400" b="1">
                <a:latin typeface="Garamond" panose="02020404030301010803" pitchFamily="18" charset="0"/>
              </a:rPr>
              <a:t>No decreasing subsequence.</a:t>
            </a:r>
          </a:p>
        </p:txBody>
      </p:sp>
    </p:spTree>
    <p:custDataLst>
      <p:tags r:id="rId1"/>
    </p:custDataLst>
    <p:extLst>
      <p:ext uri="{BB962C8B-B14F-4D97-AF65-F5344CB8AC3E}">
        <p14:creationId xmlns:p14="http://schemas.microsoft.com/office/powerpoint/2010/main" val="346984682"/>
      </p:ext>
    </p:extLst>
  </p:cSld>
  <p:clrMapOvr>
    <a:masterClrMapping/>
  </p:clrMapOvr>
  <mc:AlternateContent xmlns:mc="http://schemas.openxmlformats.org/markup-compatibility/2006" xmlns:p14="http://schemas.microsoft.com/office/powerpoint/2010/main">
    <mc:Choice Requires="p14">
      <p:transition spd="slow" p14:dur="2000" advTm="3942"/>
    </mc:Choice>
    <mc:Fallback xmlns="">
      <p:transition spd="slow" advTm="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xit" presetSubtype="0" fill="hold" nodeType="afterEffect">
                                  <p:stCondLst>
                                    <p:cond delay="0"/>
                                  </p:stCondLst>
                                  <p:childTnLst>
                                    <p:animEffect transition="out" filter="fade">
                                      <p:cBhvr>
                                        <p:cTn id="27" dur="500"/>
                                        <p:tgtEl>
                                          <p:spTgt spid="87"/>
                                        </p:tgtEl>
                                      </p:cBhvr>
                                    </p:animEffect>
                                    <p:set>
                                      <p:cBhvr>
                                        <p:cTn id="28" dur="1" fill="hold">
                                          <p:stCondLst>
                                            <p:cond delay="499"/>
                                          </p:stCondLst>
                                        </p:cTn>
                                        <p:tgtEl>
                                          <p:spTgt spid="87"/>
                                        </p:tgtEl>
                                        <p:attrNameLst>
                                          <p:attrName>style.visibility</p:attrName>
                                        </p:attrNameLst>
                                      </p:cBhvr>
                                      <p:to>
                                        <p:strVal val="hidden"/>
                                      </p:to>
                                    </p:se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45716" y="1633370"/>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a:t>Dominant Sequence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61</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1296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5230034" y="3276574"/>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3524249"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7" name="Freeform 20">
            <a:extLst>
              <a:ext uri="{FF2B5EF4-FFF2-40B4-BE49-F238E27FC236}">
                <a16:creationId xmlns:a16="http://schemas.microsoft.com/office/drawing/2014/main" id="{D0B6AFFC-4A01-45A3-B2A8-BBE757693E7B}"/>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8282472" y="2601575"/>
            <a:ext cx="677819" cy="671291"/>
            <a:chOff x="2569106" y="4583291"/>
            <a:chExt cx="2289414" cy="2267369"/>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69106" y="5333472"/>
              <a:ext cx="2289414" cy="1517188"/>
              <a:chOff x="5625677" y="5075558"/>
              <a:chExt cx="2289414" cy="1517188"/>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5075558"/>
                <a:ext cx="209164" cy="405268"/>
                <a:chOff x="4326099" y="2952172"/>
                <a:chExt cx="359853" cy="697237"/>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2762566" y="3720059"/>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2762566" y="3720059"/>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5633929" y="366998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5633929" y="3669982"/>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4"/>
                <a:stretch>
                  <a:fillRect t="-485" b="-4369"/>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626642648"/>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16667E-6 2.96296E-6 L -0.2974 0.14444 " pathEditMode="relative" rAng="0" ptsTypes="AA">
                                      <p:cBhvr>
                                        <p:cTn id="13" dur="2000" fill="hold"/>
                                        <p:tgtEl>
                                          <p:spTgt spid="115"/>
                                        </p:tgtEl>
                                        <p:attrNameLst>
                                          <p:attrName>ppt_x</p:attrName>
                                          <p:attrName>ppt_y</p:attrName>
                                        </p:attrNameLst>
                                      </p:cBhvr>
                                      <p:rCtr x="-14878" y="7222"/>
                                    </p:animMotion>
                                  </p:childTnLst>
                                </p:cTn>
                              </p:par>
                              <p:par>
                                <p:cTn id="14" presetID="42" presetClass="path" presetSubtype="0" accel="50000" decel="50000" fill="hold" nodeType="withEffect">
                                  <p:stCondLst>
                                    <p:cond delay="0"/>
                                  </p:stCondLst>
                                  <p:childTnLst>
                                    <p:animMotion origin="layout" path="M 3.61111E-6 -3.7037E-7 L 0.57656 0.27014 " pathEditMode="relative" rAng="0" ptsTypes="AA">
                                      <p:cBhvr>
                                        <p:cTn id="15" dur="2000" fill="hold"/>
                                        <p:tgtEl>
                                          <p:spTgt spid="107"/>
                                        </p:tgtEl>
                                        <p:attrNameLst>
                                          <p:attrName>ppt_x</p:attrName>
                                          <p:attrName>ppt_y</p:attrName>
                                        </p:attrNameLst>
                                      </p:cBhvr>
                                      <p:rCtr x="28819" y="13495"/>
                                    </p:animMotion>
                                  </p:childTnLst>
                                </p:cTn>
                              </p:par>
                              <p:par>
                                <p:cTn id="16" presetID="42" presetClass="path" presetSubtype="0" accel="50000" decel="50000" fill="hold" nodeType="withEffect">
                                  <p:stCondLst>
                                    <p:cond delay="0"/>
                                  </p:stCondLst>
                                  <p:childTnLst>
                                    <p:animMotion origin="layout" path="M -3.05556E-6 -1.48148E-6 L -0.19357 -0.04074 " pathEditMode="relative" rAng="0" ptsTypes="AA">
                                      <p:cBhvr>
                                        <p:cTn id="17" dur="2000" fill="hold"/>
                                        <p:tgtEl>
                                          <p:spTgt spid="111"/>
                                        </p:tgtEl>
                                        <p:attrNameLst>
                                          <p:attrName>ppt_x</p:attrName>
                                          <p:attrName>ppt_y</p:attrName>
                                        </p:attrNameLst>
                                      </p:cBhvr>
                                      <p:rCtr x="-9687" y="-2037"/>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62</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8282472" y="2601575"/>
            <a:ext cx="677819" cy="671291"/>
            <a:chOff x="2569106" y="4583291"/>
            <a:chExt cx="2289414" cy="2267369"/>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69106" y="5333472"/>
              <a:ext cx="2289414" cy="1517188"/>
              <a:chOff x="5625677" y="5075558"/>
              <a:chExt cx="2289414" cy="1517188"/>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5075558"/>
                <a:ext cx="209164" cy="405268"/>
                <a:chOff x="4326099" y="2952172"/>
                <a:chExt cx="359853" cy="697237"/>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2"/>
                <a:stretch>
                  <a:fillRect t="-485" b="-4369"/>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3297311711"/>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63</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82472" y="2601575"/>
            <a:ext cx="677819" cy="671291"/>
            <a:chOff x="2569106" y="4583291"/>
            <a:chExt cx="2289414" cy="2267369"/>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69106" y="5333472"/>
              <a:ext cx="2289414" cy="1517188"/>
              <a:chOff x="5625677" y="5075558"/>
              <a:chExt cx="2289414" cy="1517188"/>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19"/>
                      <a:stretch>
                        <a:fillRect l="-39130" r="-13043" b="-35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0"/>
                      <a:stretch>
                        <a:fillRect l="-39130" r="-13043" b="-30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5075558"/>
                <a:ext cx="209164" cy="405268"/>
                <a:chOff x="4326099" y="2952172"/>
                <a:chExt cx="359853" cy="697237"/>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1"/>
                  <a:stretch>
                    <a:fillRect b="-24242"/>
                  </a:stretch>
                </a:blipFill>
              </p:spPr>
              <p:txBody>
                <a:bodyPr/>
                <a:lstStyle/>
                <a:p>
                  <a:r>
                    <a:rPr lang="en-US">
                      <a:noFill/>
                    </a:rPr>
                    <a:t> </a:t>
                  </a:r>
                </a:p>
              </p:txBody>
            </p:sp>
          </mc:Fallback>
        </mc:AlternateContent>
      </p:gr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1334396" y="4281134"/>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1334396" y="4281134"/>
                <a:ext cx="2978581" cy="1200329"/>
              </a:xfrm>
              <a:prstGeom prst="rect">
                <a:avLst/>
              </a:prstGeom>
              <a:blipFill>
                <a:blip r:embed="rId22"/>
                <a:stretch>
                  <a:fillRect t="-485" b="-4369"/>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325505427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500"/>
                                        <p:tgtEl>
                                          <p:spTgt spid="93"/>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childTnLst>
                                </p:cTn>
                              </p:par>
                            </p:childTnLst>
                          </p:cTn>
                        </p:par>
                        <p:par>
                          <p:cTn id="96" fill="hold">
                            <p:stCondLst>
                              <p:cond delay="3000"/>
                            </p:stCondLst>
                            <p:childTnLst>
                              <p:par>
                                <p:cTn id="97" presetID="10" presetClass="entr" presetSubtype="0" fill="hold" grpId="0" nodeType="afterEffect">
                                  <p:stCondLst>
                                    <p:cond delay="0"/>
                                  </p:stCondLst>
                                  <p:childTnLst>
                                    <p:set>
                                      <p:cBhvr>
                                        <p:cTn id="98" dur="1" fill="hold">
                                          <p:stCondLst>
                                            <p:cond delay="0"/>
                                          </p:stCondLst>
                                        </p:cTn>
                                        <p:tgtEl>
                                          <p:spTgt spid="92"/>
                                        </p:tgtEl>
                                        <p:attrNameLst>
                                          <p:attrName>style.visibility</p:attrName>
                                        </p:attrNameLst>
                                      </p:cBhvr>
                                      <p:to>
                                        <p:strVal val="visible"/>
                                      </p:to>
                                    </p:set>
                                    <p:animEffect transition="in" filter="fade">
                                      <p:cBhvr>
                                        <p:cTn id="9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4" grpId="0" animBg="1"/>
      <p:bldP spid="55" grpId="0" animBg="1"/>
      <p:bldP spid="56" grpId="0" animBg="1"/>
      <p:bldP spid="59" grpId="0" animBg="1"/>
      <p:bldP spid="49" grpId="0" animBg="1"/>
      <p:bldP spid="60" grpId="0" animBg="1"/>
      <p:bldP spid="63" grpId="0" animBg="1"/>
      <p:bldP spid="65" grpId="0" animBg="1"/>
      <p:bldP spid="67" grpId="0" animBg="1"/>
      <p:bldP spid="68" grpId="0" animBg="1"/>
      <p:bldP spid="69" grpId="0" animBg="1"/>
      <p:bldP spid="66" grpId="0" animBg="1"/>
      <p:bldP spid="70" grpId="0"/>
      <p:bldP spid="71" grpId="0"/>
      <p:bldP spid="72" grpId="0"/>
      <p:bldP spid="62" grpId="0" animBg="1"/>
      <p:bldP spid="61" grpId="0" animBg="1"/>
      <p:bldP spid="89" grpId="0" animBg="1"/>
      <p:bldP spid="90" grpId="0" animBg="1"/>
      <p:bldP spid="91" grpId="0" animBg="1"/>
      <p:bldP spid="92" grpId="0" animBg="1"/>
      <p:bldP spid="9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Acceleration Limits (on AVR)</a:t>
            </a:r>
          </a:p>
        </p:txBody>
      </p:sp>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8A0E8AC-6E30-49C6-96A0-51BC151074BF}"/>
                  </a:ext>
                </a:extLst>
              </p:cNvPr>
              <p:cNvSpPr/>
              <p:nvPr/>
            </p:nvSpPr>
            <p:spPr>
              <a:xfrm>
                <a:off x="3578188" y="2948579"/>
                <a:ext cx="579443" cy="412618"/>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𝜶</m:t>
                          </m:r>
                        </m:e>
                        <m:sup>
                          <m:r>
                            <a:rPr lang="en-US" sz="1600" b="1" i="1" smtClean="0">
                              <a:solidFill>
                                <a:schemeClr val="tx1"/>
                              </a:solidFill>
                              <a:latin typeface="Cambria Math" panose="02040503050406030204" pitchFamily="18" charset="0"/>
                            </a:rPr>
                            <m:t>+</m:t>
                          </m:r>
                        </m:sup>
                      </m:sSup>
                    </m:oMath>
                  </m:oMathPara>
                </a14:m>
                <a:endParaRPr lang="en-US" sz="16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3578188" y="2948579"/>
                <a:ext cx="579443" cy="412618"/>
              </a:xfrm>
              <a:prstGeom prst="notchedRightArrow">
                <a:avLst>
                  <a:gd name="adj1" fmla="val 43443"/>
                  <a:gd name="adj2" fmla="val 50000"/>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75077A7-4E1A-48E0-9036-DBAA6610C12F}"/>
                  </a:ext>
                </a:extLst>
              </p:cNvPr>
              <p:cNvSpPr/>
              <p:nvPr/>
            </p:nvSpPr>
            <p:spPr>
              <a:xfrm>
                <a:off x="1523751" y="4088955"/>
                <a:ext cx="636182" cy="559774"/>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 name="Oval 7">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1523751" y="4088955"/>
                <a:ext cx="636182" cy="559774"/>
              </a:xfrm>
              <a:prstGeom prst="ellipse">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075077A7-4E1A-48E0-9036-DBAA6610C12F}"/>
                  </a:ext>
                </a:extLst>
              </p:cNvPr>
              <p:cNvSpPr/>
              <p:nvPr/>
            </p:nvSpPr>
            <p:spPr>
              <a:xfrm>
                <a:off x="6018701" y="4088955"/>
                <a:ext cx="636182" cy="559774"/>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4</m:t>
                          </m:r>
                        </m:sub>
                      </m:sSub>
                    </m:oMath>
                  </m:oMathPara>
                </a14:m>
                <a:endParaRPr lang="en-US"/>
              </a:p>
            </p:txBody>
          </p:sp>
        </mc:Choice>
        <mc:Fallback xmlns="">
          <p:sp>
            <p:nvSpPr>
              <p:cNvPr id="11" name="Oval 10">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6018701" y="4088955"/>
                <a:ext cx="636182" cy="559774"/>
              </a:xfrm>
              <a:prstGeom prst="ellipse">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75077A7-4E1A-48E0-9036-DBAA6610C12F}"/>
                  </a:ext>
                </a:extLst>
              </p:cNvPr>
              <p:cNvSpPr/>
              <p:nvPr/>
            </p:nvSpPr>
            <p:spPr>
              <a:xfrm>
                <a:off x="2650661" y="4088955"/>
                <a:ext cx="636182" cy="559774"/>
              </a:xfrm>
              <a:prstGeom prst="ellipse">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oMath>
                  </m:oMathPara>
                </a14:m>
                <a:endParaRPr lang="en-US"/>
              </a:p>
            </p:txBody>
          </p:sp>
        </mc:Choice>
        <mc:Fallback xmlns="">
          <p:sp>
            <p:nvSpPr>
              <p:cNvPr id="13" name="Oval 12">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2650661" y="4088955"/>
                <a:ext cx="636182" cy="559774"/>
              </a:xfrm>
              <a:prstGeom prst="ellipse">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075077A7-4E1A-48E0-9036-DBAA6610C12F}"/>
                  </a:ext>
                </a:extLst>
              </p:cNvPr>
              <p:cNvSpPr/>
              <p:nvPr/>
            </p:nvSpPr>
            <p:spPr>
              <a:xfrm>
                <a:off x="3777571" y="4088955"/>
                <a:ext cx="636182" cy="559774"/>
              </a:xfrm>
              <a:prstGeom prst="ellipse">
                <a:avLst/>
              </a:prstGeom>
              <a:solidFill>
                <a:schemeClr val="tx2"/>
              </a:solidFill>
              <a:ln/>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2</m:t>
                          </m:r>
                        </m:sub>
                      </m:sSub>
                    </m:oMath>
                  </m:oMathPara>
                </a14:m>
                <a:endParaRPr lang="en-US"/>
              </a:p>
            </p:txBody>
          </p:sp>
        </mc:Choice>
        <mc:Fallback xmlns="">
          <p:sp>
            <p:nvSpPr>
              <p:cNvPr id="14" name="Oval 13">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3777571" y="4088955"/>
                <a:ext cx="636182" cy="559774"/>
              </a:xfrm>
              <a:prstGeom prst="ellipse">
                <a:avLst/>
              </a:prstGeom>
              <a:blipFill>
                <a:blip r:embed="rId7"/>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075077A7-4E1A-48E0-9036-DBAA6610C12F}"/>
                  </a:ext>
                </a:extLst>
              </p:cNvPr>
              <p:cNvSpPr/>
              <p:nvPr/>
            </p:nvSpPr>
            <p:spPr>
              <a:xfrm>
                <a:off x="4765724" y="4088955"/>
                <a:ext cx="636182" cy="559774"/>
              </a:xfrm>
              <a:prstGeom prst="ellipse">
                <a:avLst/>
              </a:prstGeom>
              <a:solidFill>
                <a:schemeClr val="accent4">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3</m:t>
                          </m:r>
                        </m:sub>
                      </m:sSub>
                    </m:oMath>
                  </m:oMathPara>
                </a14:m>
                <a:endParaRPr lang="en-US"/>
              </a:p>
            </p:txBody>
          </p:sp>
        </mc:Choice>
        <mc:Fallback xmlns="">
          <p:sp>
            <p:nvSpPr>
              <p:cNvPr id="15" name="Oval 14">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4765724" y="4088955"/>
                <a:ext cx="636182" cy="559774"/>
              </a:xfrm>
              <a:prstGeom prst="ellipse">
                <a:avLst/>
              </a:prstGeom>
              <a:blipFill>
                <a:blip r:embed="rId8"/>
                <a:stretch>
                  <a:fillRect/>
                </a:stretch>
              </a:blipFill>
              <a:ln/>
            </p:spPr>
            <p:txBody>
              <a:bodyPr/>
              <a:lstStyle/>
              <a:p>
                <a:r>
                  <a:rPr lang="en-US">
                    <a:noFill/>
                  </a:rPr>
                  <a:t> </a:t>
                </a:r>
              </a:p>
            </p:txBody>
          </p:sp>
        </mc:Fallback>
      </mc:AlternateContent>
      <p:sp>
        <p:nvSpPr>
          <p:cNvPr id="16" name="Freeform 15"/>
          <p:cNvSpPr/>
          <p:nvPr/>
        </p:nvSpPr>
        <p:spPr>
          <a:xfrm>
            <a:off x="1828800" y="3785514"/>
            <a:ext cx="1051560" cy="320142"/>
          </a:xfrm>
          <a:custGeom>
            <a:avLst/>
            <a:gdLst>
              <a:gd name="connsiteX0" fmla="*/ 0 w 1051560"/>
              <a:gd name="connsiteY0" fmla="*/ 292710 h 320142"/>
              <a:gd name="connsiteX1" fmla="*/ 539496 w 1051560"/>
              <a:gd name="connsiteY1" fmla="*/ 102 h 320142"/>
              <a:gd name="connsiteX2" fmla="*/ 1051560 w 1051560"/>
              <a:gd name="connsiteY2" fmla="*/ 320142 h 320142"/>
            </a:gdLst>
            <a:ahLst/>
            <a:cxnLst>
              <a:cxn ang="0">
                <a:pos x="connsiteX0" y="connsiteY0"/>
              </a:cxn>
              <a:cxn ang="0">
                <a:pos x="connsiteX1" y="connsiteY1"/>
              </a:cxn>
              <a:cxn ang="0">
                <a:pos x="connsiteX2" y="connsiteY2"/>
              </a:cxn>
            </a:cxnLst>
            <a:rect l="l" t="t" r="r" b="b"/>
            <a:pathLst>
              <a:path w="1051560" h="320142">
                <a:moveTo>
                  <a:pt x="0" y="292710"/>
                </a:moveTo>
                <a:cubicBezTo>
                  <a:pt x="182118" y="144120"/>
                  <a:pt x="364236" y="-4470"/>
                  <a:pt x="539496" y="102"/>
                </a:cubicBezTo>
                <a:cubicBezTo>
                  <a:pt x="714756" y="4674"/>
                  <a:pt x="883158" y="162408"/>
                  <a:pt x="1051560" y="320142"/>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 name="Freeform 17"/>
          <p:cNvSpPr/>
          <p:nvPr/>
        </p:nvSpPr>
        <p:spPr>
          <a:xfrm>
            <a:off x="1828800" y="3583334"/>
            <a:ext cx="2039112" cy="595474"/>
          </a:xfrm>
          <a:custGeom>
            <a:avLst/>
            <a:gdLst>
              <a:gd name="connsiteX0" fmla="*/ 0 w 2039112"/>
              <a:gd name="connsiteY0" fmla="*/ 476602 h 595474"/>
              <a:gd name="connsiteX1" fmla="*/ 484632 w 2039112"/>
              <a:gd name="connsiteY1" fmla="*/ 1114 h 595474"/>
              <a:gd name="connsiteX2" fmla="*/ 2039112 w 2039112"/>
              <a:gd name="connsiteY2" fmla="*/ 595474 h 595474"/>
            </a:gdLst>
            <a:ahLst/>
            <a:cxnLst>
              <a:cxn ang="0">
                <a:pos x="connsiteX0" y="connsiteY0"/>
              </a:cxn>
              <a:cxn ang="0">
                <a:pos x="connsiteX1" y="connsiteY1"/>
              </a:cxn>
              <a:cxn ang="0">
                <a:pos x="connsiteX2" y="connsiteY2"/>
              </a:cxn>
            </a:cxnLst>
            <a:rect l="l" t="t" r="r" b="b"/>
            <a:pathLst>
              <a:path w="2039112" h="595474">
                <a:moveTo>
                  <a:pt x="0" y="476602"/>
                </a:moveTo>
                <a:cubicBezTo>
                  <a:pt x="72390" y="228952"/>
                  <a:pt x="144780" y="-18698"/>
                  <a:pt x="484632" y="1114"/>
                </a:cubicBezTo>
                <a:cubicBezTo>
                  <a:pt x="824484" y="20926"/>
                  <a:pt x="1431798" y="308200"/>
                  <a:pt x="2039112" y="595474"/>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 name="Freeform 21"/>
          <p:cNvSpPr/>
          <p:nvPr/>
        </p:nvSpPr>
        <p:spPr>
          <a:xfrm>
            <a:off x="1828800" y="3264011"/>
            <a:ext cx="3035808" cy="914797"/>
          </a:xfrm>
          <a:custGeom>
            <a:avLst/>
            <a:gdLst>
              <a:gd name="connsiteX0" fmla="*/ 0 w 2039112"/>
              <a:gd name="connsiteY0" fmla="*/ 476602 h 595474"/>
              <a:gd name="connsiteX1" fmla="*/ 484632 w 2039112"/>
              <a:gd name="connsiteY1" fmla="*/ 1114 h 595474"/>
              <a:gd name="connsiteX2" fmla="*/ 2039112 w 2039112"/>
              <a:gd name="connsiteY2" fmla="*/ 595474 h 595474"/>
            </a:gdLst>
            <a:ahLst/>
            <a:cxnLst>
              <a:cxn ang="0">
                <a:pos x="connsiteX0" y="connsiteY0"/>
              </a:cxn>
              <a:cxn ang="0">
                <a:pos x="connsiteX1" y="connsiteY1"/>
              </a:cxn>
              <a:cxn ang="0">
                <a:pos x="connsiteX2" y="connsiteY2"/>
              </a:cxn>
            </a:cxnLst>
            <a:rect l="l" t="t" r="r" b="b"/>
            <a:pathLst>
              <a:path w="2039112" h="595474">
                <a:moveTo>
                  <a:pt x="0" y="476602"/>
                </a:moveTo>
                <a:cubicBezTo>
                  <a:pt x="72390" y="228952"/>
                  <a:pt x="144780" y="-18698"/>
                  <a:pt x="484632" y="1114"/>
                </a:cubicBezTo>
                <a:cubicBezTo>
                  <a:pt x="824484" y="20926"/>
                  <a:pt x="1431798" y="308200"/>
                  <a:pt x="2039112" y="595474"/>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Arrow: Notched Right 10">
                <a:extLst>
                  <a:ext uri="{FF2B5EF4-FFF2-40B4-BE49-F238E27FC236}">
                    <a16:creationId xmlns:a16="http://schemas.microsoft.com/office/drawing/2014/main" id="{88A0E8AC-6E30-49C6-96A0-51BC151074BF}"/>
                  </a:ext>
                </a:extLst>
              </p:cNvPr>
              <p:cNvSpPr/>
              <p:nvPr/>
            </p:nvSpPr>
            <p:spPr>
              <a:xfrm>
                <a:off x="2244178" y="3931920"/>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26"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2244178" y="3931920"/>
                <a:ext cx="369131" cy="301752"/>
              </a:xfrm>
              <a:prstGeom prst="notchedRightArrow">
                <a:avLst>
                  <a:gd name="adj1" fmla="val 43443"/>
                  <a:gd name="adj2" fmla="val 50000"/>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075077A7-4E1A-48E0-9036-DBAA6610C12F}"/>
                  </a:ext>
                </a:extLst>
              </p:cNvPr>
              <p:cNvSpPr/>
              <p:nvPr/>
            </p:nvSpPr>
            <p:spPr>
              <a:xfrm>
                <a:off x="7271678" y="4088955"/>
                <a:ext cx="636182" cy="559774"/>
              </a:xfrm>
              <a:prstGeom prst="ellipse">
                <a:avLst/>
              </a:prstGeom>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5</m:t>
                          </m:r>
                        </m:sub>
                      </m:sSub>
                    </m:oMath>
                  </m:oMathPara>
                </a14:m>
                <a:endParaRPr lang="en-US"/>
              </a:p>
            </p:txBody>
          </p:sp>
        </mc:Choice>
        <mc:Fallback xmlns="">
          <p:sp>
            <p:nvSpPr>
              <p:cNvPr id="27" name="Oval 26">
                <a:extLst>
                  <a:ext uri="{FF2B5EF4-FFF2-40B4-BE49-F238E27FC236}">
                    <a16:creationId xmlns:a16="http://schemas.microsoft.com/office/drawing/2014/main" id="{075077A7-4E1A-48E0-9036-DBAA6610C12F}"/>
                  </a:ext>
                </a:extLst>
              </p:cNvPr>
              <p:cNvSpPr>
                <a:spLocks noRot="1" noChangeAspect="1" noMove="1" noResize="1" noEditPoints="1" noAdjustHandles="1" noChangeArrowheads="1" noChangeShapeType="1" noTextEdit="1"/>
              </p:cNvSpPr>
              <p:nvPr/>
            </p:nvSpPr>
            <p:spPr>
              <a:xfrm>
                <a:off x="7271678" y="4088955"/>
                <a:ext cx="636182" cy="559774"/>
              </a:xfrm>
              <a:prstGeom prst="ellipse">
                <a:avLst/>
              </a:prstGeom>
              <a:blipFill>
                <a:blip r:embed="rId10"/>
                <a:stretch>
                  <a:fillRect/>
                </a:stretch>
              </a:blipFill>
              <a:ln/>
            </p:spPr>
            <p:txBody>
              <a:bodyPr/>
              <a:lstStyle/>
              <a:p>
                <a:r>
                  <a:rPr lang="en-US">
                    <a:noFill/>
                  </a:rPr>
                  <a:t> </a:t>
                </a:r>
              </a:p>
            </p:txBody>
          </p:sp>
        </mc:Fallback>
      </mc:AlternateContent>
      <p:sp>
        <p:nvSpPr>
          <p:cNvPr id="28" name="Freeform 27"/>
          <p:cNvSpPr/>
          <p:nvPr/>
        </p:nvSpPr>
        <p:spPr>
          <a:xfrm>
            <a:off x="1770212" y="3154888"/>
            <a:ext cx="4195397" cy="1133041"/>
          </a:xfrm>
          <a:custGeom>
            <a:avLst/>
            <a:gdLst>
              <a:gd name="connsiteX0" fmla="*/ 0 w 2039112"/>
              <a:gd name="connsiteY0" fmla="*/ 476602 h 595474"/>
              <a:gd name="connsiteX1" fmla="*/ 484632 w 2039112"/>
              <a:gd name="connsiteY1" fmla="*/ 1114 h 595474"/>
              <a:gd name="connsiteX2" fmla="*/ 2039112 w 2039112"/>
              <a:gd name="connsiteY2" fmla="*/ 595474 h 595474"/>
            </a:gdLst>
            <a:ahLst/>
            <a:cxnLst>
              <a:cxn ang="0">
                <a:pos x="connsiteX0" y="connsiteY0"/>
              </a:cxn>
              <a:cxn ang="0">
                <a:pos x="connsiteX1" y="connsiteY1"/>
              </a:cxn>
              <a:cxn ang="0">
                <a:pos x="connsiteX2" y="connsiteY2"/>
              </a:cxn>
            </a:cxnLst>
            <a:rect l="l" t="t" r="r" b="b"/>
            <a:pathLst>
              <a:path w="2039112" h="595474">
                <a:moveTo>
                  <a:pt x="0" y="476602"/>
                </a:moveTo>
                <a:cubicBezTo>
                  <a:pt x="72390" y="228952"/>
                  <a:pt x="144780" y="-18698"/>
                  <a:pt x="484632" y="1114"/>
                </a:cubicBezTo>
                <a:cubicBezTo>
                  <a:pt x="824484" y="20926"/>
                  <a:pt x="1431798" y="308200"/>
                  <a:pt x="2039112" y="595474"/>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9" name="Freeform 28"/>
          <p:cNvSpPr/>
          <p:nvPr/>
        </p:nvSpPr>
        <p:spPr>
          <a:xfrm>
            <a:off x="1779356" y="2196310"/>
            <a:ext cx="5501466" cy="2089315"/>
          </a:xfrm>
          <a:custGeom>
            <a:avLst/>
            <a:gdLst>
              <a:gd name="connsiteX0" fmla="*/ 0 w 2039112"/>
              <a:gd name="connsiteY0" fmla="*/ 476602 h 595474"/>
              <a:gd name="connsiteX1" fmla="*/ 484632 w 2039112"/>
              <a:gd name="connsiteY1" fmla="*/ 1114 h 595474"/>
              <a:gd name="connsiteX2" fmla="*/ 2039112 w 2039112"/>
              <a:gd name="connsiteY2" fmla="*/ 595474 h 595474"/>
            </a:gdLst>
            <a:ahLst/>
            <a:cxnLst>
              <a:cxn ang="0">
                <a:pos x="connsiteX0" y="connsiteY0"/>
              </a:cxn>
              <a:cxn ang="0">
                <a:pos x="connsiteX1" y="connsiteY1"/>
              </a:cxn>
              <a:cxn ang="0">
                <a:pos x="connsiteX2" y="connsiteY2"/>
              </a:cxn>
            </a:cxnLst>
            <a:rect l="l" t="t" r="r" b="b"/>
            <a:pathLst>
              <a:path w="2039112" h="595474">
                <a:moveTo>
                  <a:pt x="0" y="476602"/>
                </a:moveTo>
                <a:cubicBezTo>
                  <a:pt x="72390" y="228952"/>
                  <a:pt x="144780" y="-18698"/>
                  <a:pt x="484632" y="1114"/>
                </a:cubicBezTo>
                <a:cubicBezTo>
                  <a:pt x="824484" y="20926"/>
                  <a:pt x="1431798" y="308200"/>
                  <a:pt x="2039112" y="595474"/>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30" name="Straight Connector 29"/>
          <p:cNvCxnSpPr/>
          <p:nvPr/>
        </p:nvCxnSpPr>
        <p:spPr>
          <a:xfrm>
            <a:off x="3191457" y="209218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3210118" y="209218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Arrow: Notched Right 10">
                <a:extLst>
                  <a:ext uri="{FF2B5EF4-FFF2-40B4-BE49-F238E27FC236}">
                    <a16:creationId xmlns:a16="http://schemas.microsoft.com/office/drawing/2014/main" id="{88A0E8AC-6E30-49C6-96A0-51BC151074BF}"/>
                  </a:ext>
                </a:extLst>
              </p:cNvPr>
              <p:cNvSpPr/>
              <p:nvPr/>
            </p:nvSpPr>
            <p:spPr>
              <a:xfrm>
                <a:off x="4180727" y="1930640"/>
                <a:ext cx="1169994" cy="659266"/>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𝜶</m:t>
                          </m:r>
                          <m:r>
                            <a:rPr lang="en-US" sz="1600" b="1" i="1">
                              <a:solidFill>
                                <a:schemeClr val="tx1"/>
                              </a:solidFill>
                              <a:latin typeface="Cambria Math" panose="02040503050406030204" pitchFamily="18" charset="0"/>
                              <a:ea typeface="Cambria Math" panose="02040503050406030204" pitchFamily="18" charset="0"/>
                            </a:rPr>
                            <m:t>≯</m:t>
                          </m:r>
                          <m:r>
                            <a:rPr lang="en-US" sz="1600" b="1" i="1">
                              <a:solidFill>
                                <a:schemeClr val="tx1"/>
                              </a:solidFill>
                              <a:latin typeface="Cambria Math" panose="02040503050406030204" pitchFamily="18" charset="0"/>
                            </a:rPr>
                            <m:t>𝜶</m:t>
                          </m:r>
                        </m:e>
                        <m:sup>
                          <m:r>
                            <a:rPr lang="en-US" sz="1600" b="1" i="1" smtClean="0">
                              <a:solidFill>
                                <a:schemeClr val="tx1"/>
                              </a:solidFill>
                              <a:latin typeface="Cambria Math" panose="02040503050406030204" pitchFamily="18" charset="0"/>
                            </a:rPr>
                            <m:t>+</m:t>
                          </m:r>
                        </m:sup>
                      </m:sSup>
                    </m:oMath>
                  </m:oMathPara>
                </a14:m>
                <a:endParaRPr lang="en-US" sz="1600" b="1">
                  <a:latin typeface="Garamond" panose="02020404030301010803" pitchFamily="18" charset="0"/>
                </a:endParaRPr>
              </a:p>
            </p:txBody>
          </p:sp>
        </mc:Choice>
        <mc:Fallback xmlns="">
          <p:sp>
            <p:nvSpPr>
              <p:cNvPr id="3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4180727" y="1930640"/>
                <a:ext cx="1169994" cy="659266"/>
              </a:xfrm>
              <a:prstGeom prst="notchedRightArrow">
                <a:avLst>
                  <a:gd name="adj1" fmla="val 43443"/>
                  <a:gd name="adj2" fmla="val 50000"/>
                </a:avLst>
              </a:prstGeom>
              <a:blipFill>
                <a:blip r:embed="rId11"/>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64</a:t>
            </a:fld>
            <a:endParaRPr lang="en-US"/>
          </a:p>
        </p:txBody>
      </p:sp>
      <p:grpSp>
        <p:nvGrpSpPr>
          <p:cNvPr id="21" name="Group 20">
            <a:extLst>
              <a:ext uri="{FF2B5EF4-FFF2-40B4-BE49-F238E27FC236}">
                <a16:creationId xmlns:a16="http://schemas.microsoft.com/office/drawing/2014/main" id="{8A8F171E-718F-4376-9381-50F61D4A364F}"/>
              </a:ext>
            </a:extLst>
          </p:cNvPr>
          <p:cNvGrpSpPr/>
          <p:nvPr/>
        </p:nvGrpSpPr>
        <p:grpSpPr>
          <a:xfrm>
            <a:off x="2057400" y="4896349"/>
            <a:ext cx="4597483" cy="193582"/>
            <a:chOff x="1306878" y="5850150"/>
            <a:chExt cx="6032966" cy="502021"/>
          </a:xfrm>
        </p:grpSpPr>
        <p:cxnSp>
          <p:nvCxnSpPr>
            <p:cNvPr id="23" name="Straight Connector 22">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158F5518-2CE8-4479-A0A2-6CF0BBB573A2}"/>
              </a:ext>
            </a:extLst>
          </p:cNvPr>
          <p:cNvSpPr/>
          <p:nvPr/>
        </p:nvSpPr>
        <p:spPr>
          <a:xfrm>
            <a:off x="2014481" y="5142414"/>
            <a:ext cx="4004220" cy="369332"/>
          </a:xfrm>
          <a:prstGeom prst="rect">
            <a:avLst/>
          </a:prstGeom>
        </p:spPr>
        <p:txBody>
          <a:bodyPr wrap="square">
            <a:spAutoFit/>
          </a:bodyPr>
          <a:lstStyle/>
          <a:p>
            <a:pPr algn="ctr"/>
            <a:r>
              <a:rPr lang="en-US" b="1">
                <a:latin typeface="Garamond" panose="02020404030301010803" pitchFamily="18" charset="0"/>
              </a:rPr>
              <a:t>Reachable Speeds</a:t>
            </a:r>
            <a:endParaRPr lang="en-US"/>
          </a:p>
        </p:txBody>
      </p:sp>
    </p:spTree>
    <p:custDataLst>
      <p:tags r:id="rId1"/>
    </p:custDataLst>
    <p:extLst>
      <p:ext uri="{BB962C8B-B14F-4D97-AF65-F5344CB8AC3E}">
        <p14:creationId xmlns:p14="http://schemas.microsoft.com/office/powerpoint/2010/main" val="1043442805"/>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4" grpId="0" animBg="1"/>
      <p:bldP spid="15" grpId="0" animBg="1"/>
      <p:bldP spid="16" grpId="0" animBg="1"/>
      <p:bldP spid="18" grpId="0" animBg="1"/>
      <p:bldP spid="22" grpId="0" animBg="1"/>
      <p:bldP spid="26" grpId="0" animBg="1"/>
      <p:bldP spid="27" grpId="0" animBg="1"/>
      <p:bldP spid="28" grpId="0" animBg="1"/>
      <p:bldP spid="29" grpId="0" animBg="1"/>
      <p:bldP spid="32" grpId="0" animBg="1"/>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65</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D398C42-342B-4B54-9709-435C9AE5A28D}"/>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4D398C42-342B-4B54-9709-435C9AE5A28D}"/>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F9D79AC-9DC7-4C4A-B0C5-98094FA50698}"/>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6D875EE-F518-451A-8B29-8C746CEABD18}"/>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D6D875EE-F518-451A-8B29-8C746CEABD18}"/>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7A81208-E1A9-4DB0-AF65-83D52842CC99}"/>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48" name="TextBox 47">
                <a:extLst>
                  <a:ext uri="{FF2B5EF4-FFF2-40B4-BE49-F238E27FC236}">
                    <a16:creationId xmlns:a16="http://schemas.microsoft.com/office/drawing/2014/main" id="{77A81208-E1A9-4DB0-AF65-83D52842CC99}"/>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5AB31C8-9062-4E97-871B-AF30C4D19312}"/>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49" name="TextBox 48">
                <a:extLst>
                  <a:ext uri="{FF2B5EF4-FFF2-40B4-BE49-F238E27FC236}">
                    <a16:creationId xmlns:a16="http://schemas.microsoft.com/office/drawing/2014/main" id="{F5AB31C8-9062-4E97-871B-AF30C4D19312}"/>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6BB1620-DC68-424C-9CFB-37F35E75C9BD}"/>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51" name="TextBox 50">
                <a:extLst>
                  <a:ext uri="{FF2B5EF4-FFF2-40B4-BE49-F238E27FC236}">
                    <a16:creationId xmlns:a16="http://schemas.microsoft.com/office/drawing/2014/main" id="{C6BB1620-DC68-424C-9CFB-37F35E75C9BD}"/>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6723B4F7-F556-48D4-B877-A59C68A0D19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882AA396-A6E5-4091-AB25-97E563854340}"/>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6CA192B3-B1D7-4892-97FF-FD8817B20E1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D8917A20-9030-448A-936A-9A712CF302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0013EFA-927D-48E7-B038-AB24567AE220}"/>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71" name="TextBox 70">
                <a:extLst>
                  <a:ext uri="{FF2B5EF4-FFF2-40B4-BE49-F238E27FC236}">
                    <a16:creationId xmlns:a16="http://schemas.microsoft.com/office/drawing/2014/main" id="{C0013EFA-927D-48E7-B038-AB24567AE220}"/>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155EC74A-2EF0-4B36-BF97-B060556CA0BD}"/>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3" name="TextBox 72">
            <a:extLst>
              <a:ext uri="{FF2B5EF4-FFF2-40B4-BE49-F238E27FC236}">
                <a16:creationId xmlns:a16="http://schemas.microsoft.com/office/drawing/2014/main" id="{D7CEB657-F109-4675-AA09-A2414766B050}"/>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A8EF2C8A-760E-47A7-95F1-572743CE77BF}"/>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43103439"/>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sz="half" idx="1"/>
          </p:nvPr>
        </p:nvSpPr>
        <p:spPr>
          <a:xfrm>
            <a:off x="628650" y="1825625"/>
            <a:ext cx="7886700" cy="3002407"/>
          </a:xfrm>
        </p:spPr>
        <p:txBody>
          <a:bodyPr>
            <a:normAutofit/>
          </a:bodyPr>
          <a:lstStyle/>
          <a:p>
            <a:pPr marL="513715" indent="-513715">
              <a:buFont typeface="+mj-lt"/>
              <a:buAutoNum type="arabicPeriod"/>
            </a:pPr>
            <a:r>
              <a:rPr lang="en-US"/>
              <a:t>Engine kinematics </a:t>
            </a:r>
            <a:r>
              <a:rPr lang="en-US">
                <a:sym typeface="Wingdings" panose="05000000000000000000" pitchFamily="2" charset="2"/>
              </a:rPr>
              <a:t>→ </a:t>
            </a:r>
            <a:r>
              <a:rPr lang="en-US"/>
              <a:t>Reduced search space</a:t>
            </a:r>
            <a:br>
              <a:rPr lang="en-US"/>
            </a:br>
            <a:endParaRPr lang="en-US"/>
          </a:p>
          <a:p>
            <a:pPr marL="513715" indent="-513715">
              <a:buFont typeface="+mj-lt"/>
              <a:buAutoNum type="arabicPeriod"/>
            </a:pPr>
            <a:r>
              <a:rPr lang="en-US"/>
              <a:t>Worst-case AVR demand ↔ BPCKP</a:t>
            </a:r>
          </a:p>
          <a:p>
            <a:pPr marL="513715" indent="-513715">
              <a:buFont typeface="+mj-lt"/>
              <a:buAutoNum type="arabicPeriod"/>
            </a:pPr>
            <a:endParaRPr lang="en-US"/>
          </a:p>
          <a:p>
            <a:pPr marL="513715" indent="-513715">
              <a:buFont typeface="+mj-lt"/>
              <a:buAutoNum type="arabicPeriod"/>
            </a:pPr>
            <a:r>
              <a:rPr lang="en-US"/>
              <a:t>Results significantly outperform the state-of-the-art.</a:t>
            </a:r>
          </a:p>
          <a:p>
            <a:endParaRPr lang="en-US"/>
          </a:p>
        </p:txBody>
      </p:sp>
    </p:spTree>
    <p:extLst>
      <p:ext uri="{BB962C8B-B14F-4D97-AF65-F5344CB8AC3E}">
        <p14:creationId xmlns:p14="http://schemas.microsoft.com/office/powerpoint/2010/main" val="887255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lstStyle/>
          <a:p>
            <a:r>
              <a:rPr lang="en-US"/>
              <a:t>Conclusion</a:t>
            </a:r>
          </a:p>
        </p:txBody>
      </p:sp>
      <p:sp>
        <p:nvSpPr>
          <p:cNvPr id="6" name="Content Placeholder 2"/>
          <p:cNvSpPr>
            <a:spLocks noGrp="1"/>
          </p:cNvSpPr>
          <p:nvPr>
            <p:ph sz="half" idx="1"/>
          </p:nvPr>
        </p:nvSpPr>
        <p:spPr>
          <a:xfrm>
            <a:off x="628650" y="1825625"/>
            <a:ext cx="7886700" cy="2206879"/>
          </a:xfrm>
        </p:spPr>
        <p:txBody>
          <a:bodyPr>
            <a:normAutofit lnSpcReduction="10000"/>
          </a:bodyPr>
          <a:lstStyle/>
          <a:p>
            <a:pPr marL="513715" indent="-513715">
              <a:buFont typeface="+mj-lt"/>
              <a:buAutoNum type="arabicPeriod"/>
            </a:pPr>
            <a:r>
              <a:rPr lang="en-US"/>
              <a:t>Engine kinematics </a:t>
            </a:r>
            <a:r>
              <a:rPr lang="en-US">
                <a:sym typeface="Wingdings" panose="05000000000000000000" pitchFamily="2" charset="2"/>
              </a:rPr>
              <a:t>→ </a:t>
            </a:r>
            <a:r>
              <a:rPr lang="en-US"/>
              <a:t>Reduced search space</a:t>
            </a:r>
            <a:br>
              <a:rPr lang="en-US"/>
            </a:br>
            <a:endParaRPr lang="en-US"/>
          </a:p>
          <a:p>
            <a:pPr marL="513715" indent="-513715">
              <a:buFont typeface="+mj-lt"/>
              <a:buAutoNum type="arabicPeriod"/>
            </a:pPr>
            <a:r>
              <a:rPr lang="en-US"/>
              <a:t>Worst-case AVR demand ↔ BPCKP</a:t>
            </a:r>
            <a:br>
              <a:rPr lang="en-US"/>
            </a:br>
            <a:endParaRPr lang="en-US"/>
          </a:p>
          <a:p>
            <a:pPr marL="513715" indent="-513715">
              <a:buFont typeface="+mj-lt"/>
              <a:buAutoNum type="arabicPeriod"/>
            </a:pPr>
            <a:r>
              <a:rPr lang="en-US"/>
              <a:t>Results significantly outperform the state-of-the-art.</a:t>
            </a:r>
          </a:p>
          <a:p>
            <a:endParaRPr lang="en-US"/>
          </a:p>
        </p:txBody>
      </p:sp>
      <p:sp>
        <p:nvSpPr>
          <p:cNvPr id="7" name="Rectangle 6"/>
          <p:cNvSpPr/>
          <p:nvPr/>
        </p:nvSpPr>
        <p:spPr>
          <a:xfrm>
            <a:off x="2575407" y="4402943"/>
            <a:ext cx="3334824" cy="923330"/>
          </a:xfrm>
          <a:prstGeom prst="rect">
            <a:avLst/>
          </a:prstGeom>
          <a:noFill/>
        </p:spPr>
        <p:txBody>
          <a:bodyPr wrap="none" lIns="91440" tIns="45720" rIns="91440" bIns="45720">
            <a:spAutoFit/>
          </a:bodyPr>
          <a:lstStyle/>
          <a:p>
            <a:pPr algn="ctr"/>
            <a:r>
              <a:rPr lang="en-US" sz="5400" b="0" cap="none" spc="0">
                <a:ln w="0"/>
                <a:solidFill>
                  <a:schemeClr val="accent2">
                    <a:lumMod val="50000"/>
                  </a:schemeClr>
                </a:solidFill>
                <a:effectLst>
                  <a:reflection blurRad="6350" stA="53000" endA="300" endPos="35500" dir="5400000" sy="-90000" algn="bl" rotWithShape="0"/>
                </a:effectLst>
              </a:rPr>
              <a:t>Questions?</a:t>
            </a:r>
          </a:p>
        </p:txBody>
      </p:sp>
    </p:spTree>
    <p:extLst>
      <p:ext uri="{BB962C8B-B14F-4D97-AF65-F5344CB8AC3E}">
        <p14:creationId xmlns:p14="http://schemas.microsoft.com/office/powerpoint/2010/main" val="846831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a:t>Stages of a typical 4-stroke Engine of a Car</a:t>
            </a:r>
          </a:p>
        </p:txBody>
      </p:sp>
      <p:sp>
        <p:nvSpPr>
          <p:cNvPr id="205" name="Rectangle 204"/>
          <p:cNvSpPr/>
          <p:nvPr/>
        </p:nvSpPr>
        <p:spPr>
          <a:xfrm>
            <a:off x="1071335" y="2836159"/>
            <a:ext cx="1125776" cy="17159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a:off x="891035" y="2986421"/>
            <a:ext cx="360600" cy="203343"/>
            <a:chOff x="4143737" y="694481"/>
            <a:chExt cx="474562" cy="347241"/>
          </a:xfrm>
        </p:grpSpPr>
        <p:sp>
          <p:nvSpPr>
            <p:cNvPr id="207" name="Rectangle 206"/>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07" idx="1"/>
              <a:endCxn id="207"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rot="10800000">
            <a:off x="2207368" y="2994326"/>
            <a:ext cx="360600" cy="203343"/>
            <a:chOff x="4143737" y="694481"/>
            <a:chExt cx="474562" cy="347241"/>
          </a:xfrm>
        </p:grpSpPr>
        <p:sp>
          <p:nvSpPr>
            <p:cNvPr id="212" name="Rectangle 211"/>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212" idx="1"/>
              <a:endCxn id="212"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16" name="TextBox 215"/>
          <p:cNvSpPr txBox="1"/>
          <p:nvPr/>
        </p:nvSpPr>
        <p:spPr>
          <a:xfrm>
            <a:off x="1194466" y="2516748"/>
            <a:ext cx="1125776" cy="216279"/>
          </a:xfrm>
          <a:prstGeom prst="rect">
            <a:avLst/>
          </a:prstGeom>
          <a:noFill/>
        </p:spPr>
        <p:txBody>
          <a:bodyPr wrap="square" rtlCol="0">
            <a:spAutoFit/>
          </a:bodyPr>
          <a:lstStyle/>
          <a:p>
            <a:r>
              <a:rPr lang="en-US"/>
              <a:t>Cylinder</a:t>
            </a:r>
          </a:p>
        </p:txBody>
      </p:sp>
      <p:sp>
        <p:nvSpPr>
          <p:cNvPr id="217" name="Freeform 216"/>
          <p:cNvSpPr/>
          <p:nvPr/>
        </p:nvSpPr>
        <p:spPr>
          <a:xfrm>
            <a:off x="904227" y="3131020"/>
            <a:ext cx="351805" cy="160415"/>
          </a:xfrm>
          <a:custGeom>
            <a:avLst/>
            <a:gdLst>
              <a:gd name="connsiteX0" fmla="*/ 0 w 462988"/>
              <a:gd name="connsiteY0" fmla="*/ 88740 h 273935"/>
              <a:gd name="connsiteX1" fmla="*/ 231494 w 462988"/>
              <a:gd name="connsiteY1" fmla="*/ 30866 h 273935"/>
              <a:gd name="connsiteX2" fmla="*/ 462988 w 462988"/>
              <a:gd name="connsiteY2" fmla="*/ 273935 h 273935"/>
            </a:gdLst>
            <a:ahLst/>
            <a:cxnLst>
              <a:cxn ang="0">
                <a:pos x="connsiteX0" y="connsiteY0"/>
              </a:cxn>
              <a:cxn ang="0">
                <a:pos x="connsiteX1" y="connsiteY1"/>
              </a:cxn>
              <a:cxn ang="0">
                <a:pos x="connsiteX2" y="connsiteY2"/>
              </a:cxn>
            </a:cxnLst>
            <a:rect l="l" t="t" r="r" b="b"/>
            <a:pathLst>
              <a:path w="462988" h="273935">
                <a:moveTo>
                  <a:pt x="0" y="88740"/>
                </a:moveTo>
                <a:cubicBezTo>
                  <a:pt x="77164" y="44370"/>
                  <a:pt x="154329" y="0"/>
                  <a:pt x="231494" y="30866"/>
                </a:cubicBezTo>
                <a:cubicBezTo>
                  <a:pt x="308659" y="61732"/>
                  <a:pt x="408973" y="246927"/>
                  <a:pt x="462988" y="273935"/>
                </a:cubicBezTo>
              </a:path>
            </a:pathLst>
          </a:cu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TextBox 217"/>
          <p:cNvSpPr txBox="1"/>
          <p:nvPr/>
        </p:nvSpPr>
        <p:spPr>
          <a:xfrm>
            <a:off x="134753" y="2903250"/>
            <a:ext cx="778368" cy="378489"/>
          </a:xfrm>
          <a:prstGeom prst="rect">
            <a:avLst/>
          </a:prstGeom>
          <a:noFill/>
        </p:spPr>
        <p:txBody>
          <a:bodyPr wrap="square" rtlCol="0">
            <a:spAutoFit/>
          </a:bodyPr>
          <a:lstStyle/>
          <a:p>
            <a:r>
              <a:rPr lang="en-US"/>
              <a:t>Intake Valve</a:t>
            </a:r>
          </a:p>
        </p:txBody>
      </p:sp>
      <p:sp>
        <p:nvSpPr>
          <p:cNvPr id="219" name="Rectangle 218"/>
          <p:cNvSpPr/>
          <p:nvPr/>
        </p:nvSpPr>
        <p:spPr>
          <a:xfrm>
            <a:off x="1071335" y="3546612"/>
            <a:ext cx="1119719" cy="305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Connector 219"/>
          <p:cNvCxnSpPr>
            <a:stCxn id="219" idx="2"/>
          </p:cNvCxnSpPr>
          <p:nvPr/>
        </p:nvCxnSpPr>
        <p:spPr>
          <a:xfrm>
            <a:off x="1631195" y="3851625"/>
            <a:ext cx="284472" cy="3185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p:cNvSpPr/>
          <p:nvPr/>
        </p:nvSpPr>
        <p:spPr>
          <a:xfrm>
            <a:off x="1880486" y="4137590"/>
            <a:ext cx="123131" cy="94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1265194" y="3528860"/>
            <a:ext cx="984319" cy="369332"/>
          </a:xfrm>
          <a:prstGeom prst="rect">
            <a:avLst/>
          </a:prstGeom>
          <a:noFill/>
        </p:spPr>
        <p:txBody>
          <a:bodyPr wrap="square" rtlCol="0">
            <a:spAutoFit/>
          </a:bodyPr>
          <a:lstStyle/>
          <a:p>
            <a:r>
              <a:rPr lang="en-US">
                <a:solidFill>
                  <a:schemeClr val="bg1"/>
                </a:solidFill>
              </a:rPr>
              <a:t>Piston</a:t>
            </a:r>
          </a:p>
        </p:txBody>
      </p:sp>
      <p:cxnSp>
        <p:nvCxnSpPr>
          <p:cNvPr id="223" name="Straight Connector 222"/>
          <p:cNvCxnSpPr/>
          <p:nvPr/>
        </p:nvCxnSpPr>
        <p:spPr>
          <a:xfrm flipH="1">
            <a:off x="1665411" y="4185038"/>
            <a:ext cx="276645" cy="5653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V="1">
            <a:off x="891035" y="4095994"/>
            <a:ext cx="743188" cy="1558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115416" y="4035956"/>
            <a:ext cx="811618" cy="646331"/>
          </a:xfrm>
          <a:prstGeom prst="rect">
            <a:avLst/>
          </a:prstGeom>
          <a:noFill/>
        </p:spPr>
        <p:txBody>
          <a:bodyPr wrap="square" rtlCol="0">
            <a:spAutoFit/>
          </a:bodyPr>
          <a:lstStyle/>
          <a:p>
            <a:r>
              <a:rPr lang="en-US"/>
              <a:t>Piston</a:t>
            </a:r>
          </a:p>
          <a:p>
            <a:r>
              <a:rPr lang="en-US"/>
              <a:t>Rod</a:t>
            </a:r>
          </a:p>
        </p:txBody>
      </p:sp>
      <p:sp>
        <p:nvSpPr>
          <p:cNvPr id="226" name="Down Arrow 225"/>
          <p:cNvSpPr/>
          <p:nvPr/>
        </p:nvSpPr>
        <p:spPr>
          <a:xfrm>
            <a:off x="2337837" y="3641862"/>
            <a:ext cx="114333" cy="65747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Arrow Connector 226"/>
          <p:cNvCxnSpPr/>
          <p:nvPr/>
        </p:nvCxnSpPr>
        <p:spPr>
          <a:xfrm flipH="1" flipV="1">
            <a:off x="1774942" y="4630380"/>
            <a:ext cx="416112" cy="32757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8" name="TextBox 227"/>
          <p:cNvSpPr txBox="1"/>
          <p:nvPr/>
        </p:nvSpPr>
        <p:spPr>
          <a:xfrm>
            <a:off x="1925611" y="4907423"/>
            <a:ext cx="815059" cy="369332"/>
          </a:xfrm>
          <a:prstGeom prst="rect">
            <a:avLst/>
          </a:prstGeom>
          <a:noFill/>
        </p:spPr>
        <p:txBody>
          <a:bodyPr wrap="square" rtlCol="0">
            <a:spAutoFit/>
          </a:bodyPr>
          <a:lstStyle/>
          <a:p>
            <a:r>
              <a:rPr lang="en-US"/>
              <a:t>Crank</a:t>
            </a:r>
          </a:p>
        </p:txBody>
      </p:sp>
      <p:sp>
        <p:nvSpPr>
          <p:cNvPr id="229" name="Rectangle 228"/>
          <p:cNvSpPr/>
          <p:nvPr/>
        </p:nvSpPr>
        <p:spPr>
          <a:xfrm>
            <a:off x="3025368" y="2865542"/>
            <a:ext cx="1125776" cy="168661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2669161" y="2987548"/>
            <a:ext cx="360600" cy="203343"/>
            <a:chOff x="4143737" y="694481"/>
            <a:chExt cx="474562" cy="347241"/>
          </a:xfrm>
        </p:grpSpPr>
        <p:sp>
          <p:nvSpPr>
            <p:cNvPr id="231" name="Rectangle 230"/>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31" idx="1"/>
              <a:endCxn id="231"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rot="10800000">
            <a:off x="4161402" y="2995454"/>
            <a:ext cx="360600" cy="203343"/>
            <a:chOff x="4143737" y="694481"/>
            <a:chExt cx="474562" cy="347241"/>
          </a:xfrm>
        </p:grpSpPr>
        <p:sp>
          <p:nvSpPr>
            <p:cNvPr id="236" name="Rectangle 235"/>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36" idx="1"/>
              <a:endCxn id="236"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40" name="Straight Connector 239"/>
          <p:cNvCxnSpPr/>
          <p:nvPr/>
        </p:nvCxnSpPr>
        <p:spPr>
          <a:xfrm>
            <a:off x="3588257" y="4558225"/>
            <a:ext cx="0" cy="351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Rectangle 241"/>
          <p:cNvSpPr/>
          <p:nvPr/>
        </p:nvSpPr>
        <p:spPr>
          <a:xfrm>
            <a:off x="3025368" y="4234161"/>
            <a:ext cx="1125776" cy="305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Down Arrow 242"/>
          <p:cNvSpPr/>
          <p:nvPr/>
        </p:nvSpPr>
        <p:spPr>
          <a:xfrm rot="10800000">
            <a:off x="4291871" y="3462015"/>
            <a:ext cx="114333" cy="65747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526681" y="4894560"/>
            <a:ext cx="123131" cy="94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3243741" y="3324196"/>
            <a:ext cx="659635" cy="107319"/>
          </a:xfrm>
          <a:custGeom>
            <a:avLst/>
            <a:gdLst>
              <a:gd name="connsiteX0" fmla="*/ 0 w 868102"/>
              <a:gd name="connsiteY0" fmla="*/ 94526 h 183265"/>
              <a:gd name="connsiteX1" fmla="*/ 277793 w 868102"/>
              <a:gd name="connsiteY1" fmla="*/ 13504 h 183265"/>
              <a:gd name="connsiteX2" fmla="*/ 648183 w 868102"/>
              <a:gd name="connsiteY2" fmla="*/ 175549 h 183265"/>
              <a:gd name="connsiteX3" fmla="*/ 868102 w 868102"/>
              <a:gd name="connsiteY3" fmla="*/ 59802 h 183265"/>
            </a:gdLst>
            <a:ahLst/>
            <a:cxnLst>
              <a:cxn ang="0">
                <a:pos x="connsiteX0" y="connsiteY0"/>
              </a:cxn>
              <a:cxn ang="0">
                <a:pos x="connsiteX1" y="connsiteY1"/>
              </a:cxn>
              <a:cxn ang="0">
                <a:pos x="connsiteX2" y="connsiteY2"/>
              </a:cxn>
              <a:cxn ang="0">
                <a:pos x="connsiteX3" y="connsiteY3"/>
              </a:cxn>
            </a:cxnLst>
            <a:rect l="l" t="t" r="r" b="b"/>
            <a:pathLst>
              <a:path w="868102" h="183265">
                <a:moveTo>
                  <a:pt x="0" y="94526"/>
                </a:moveTo>
                <a:cubicBezTo>
                  <a:pt x="84881" y="47263"/>
                  <a:pt x="169763" y="0"/>
                  <a:pt x="277793" y="13504"/>
                </a:cubicBezTo>
                <a:cubicBezTo>
                  <a:pt x="385823" y="27008"/>
                  <a:pt x="549798" y="167833"/>
                  <a:pt x="648183" y="175549"/>
                </a:cubicBezTo>
                <a:cubicBezTo>
                  <a:pt x="746568" y="183265"/>
                  <a:pt x="829520" y="88739"/>
                  <a:pt x="868102" y="59802"/>
                </a:cubicBezTo>
              </a:path>
            </a:pathLst>
          </a:cu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 name="Freeform 245"/>
          <p:cNvSpPr/>
          <p:nvPr/>
        </p:nvSpPr>
        <p:spPr>
          <a:xfrm>
            <a:off x="3245204" y="3440554"/>
            <a:ext cx="659635" cy="107319"/>
          </a:xfrm>
          <a:custGeom>
            <a:avLst/>
            <a:gdLst>
              <a:gd name="connsiteX0" fmla="*/ 0 w 868102"/>
              <a:gd name="connsiteY0" fmla="*/ 94526 h 183265"/>
              <a:gd name="connsiteX1" fmla="*/ 277793 w 868102"/>
              <a:gd name="connsiteY1" fmla="*/ 13504 h 183265"/>
              <a:gd name="connsiteX2" fmla="*/ 648183 w 868102"/>
              <a:gd name="connsiteY2" fmla="*/ 175549 h 183265"/>
              <a:gd name="connsiteX3" fmla="*/ 868102 w 868102"/>
              <a:gd name="connsiteY3" fmla="*/ 59802 h 183265"/>
            </a:gdLst>
            <a:ahLst/>
            <a:cxnLst>
              <a:cxn ang="0">
                <a:pos x="connsiteX0" y="connsiteY0"/>
              </a:cxn>
              <a:cxn ang="0">
                <a:pos x="connsiteX1" y="connsiteY1"/>
              </a:cxn>
              <a:cxn ang="0">
                <a:pos x="connsiteX2" y="connsiteY2"/>
              </a:cxn>
              <a:cxn ang="0">
                <a:pos x="connsiteX3" y="connsiteY3"/>
              </a:cxn>
            </a:cxnLst>
            <a:rect l="l" t="t" r="r" b="b"/>
            <a:pathLst>
              <a:path w="868102" h="183265">
                <a:moveTo>
                  <a:pt x="0" y="94526"/>
                </a:moveTo>
                <a:cubicBezTo>
                  <a:pt x="84881" y="47263"/>
                  <a:pt x="169763" y="0"/>
                  <a:pt x="277793" y="13504"/>
                </a:cubicBezTo>
                <a:cubicBezTo>
                  <a:pt x="385823" y="27008"/>
                  <a:pt x="549798" y="167833"/>
                  <a:pt x="648183" y="175549"/>
                </a:cubicBezTo>
                <a:cubicBezTo>
                  <a:pt x="746568" y="183265"/>
                  <a:pt x="829520" y="88739"/>
                  <a:pt x="868102" y="59802"/>
                </a:cubicBezTo>
              </a:path>
            </a:pathLst>
          </a:cu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 name="Freeform 246"/>
          <p:cNvSpPr/>
          <p:nvPr/>
        </p:nvSpPr>
        <p:spPr>
          <a:xfrm>
            <a:off x="3262795" y="3569341"/>
            <a:ext cx="659635" cy="107319"/>
          </a:xfrm>
          <a:custGeom>
            <a:avLst/>
            <a:gdLst>
              <a:gd name="connsiteX0" fmla="*/ 0 w 868102"/>
              <a:gd name="connsiteY0" fmla="*/ 94526 h 183265"/>
              <a:gd name="connsiteX1" fmla="*/ 277793 w 868102"/>
              <a:gd name="connsiteY1" fmla="*/ 13504 h 183265"/>
              <a:gd name="connsiteX2" fmla="*/ 648183 w 868102"/>
              <a:gd name="connsiteY2" fmla="*/ 175549 h 183265"/>
              <a:gd name="connsiteX3" fmla="*/ 868102 w 868102"/>
              <a:gd name="connsiteY3" fmla="*/ 59802 h 183265"/>
            </a:gdLst>
            <a:ahLst/>
            <a:cxnLst>
              <a:cxn ang="0">
                <a:pos x="connsiteX0" y="connsiteY0"/>
              </a:cxn>
              <a:cxn ang="0">
                <a:pos x="connsiteX1" y="connsiteY1"/>
              </a:cxn>
              <a:cxn ang="0">
                <a:pos x="connsiteX2" y="connsiteY2"/>
              </a:cxn>
              <a:cxn ang="0">
                <a:pos x="connsiteX3" y="connsiteY3"/>
              </a:cxn>
            </a:cxnLst>
            <a:rect l="l" t="t" r="r" b="b"/>
            <a:pathLst>
              <a:path w="868102" h="183265">
                <a:moveTo>
                  <a:pt x="0" y="94526"/>
                </a:moveTo>
                <a:cubicBezTo>
                  <a:pt x="84881" y="47263"/>
                  <a:pt x="169763" y="0"/>
                  <a:pt x="277793" y="13504"/>
                </a:cubicBezTo>
                <a:cubicBezTo>
                  <a:pt x="385823" y="27008"/>
                  <a:pt x="549798" y="167833"/>
                  <a:pt x="648183" y="175549"/>
                </a:cubicBezTo>
                <a:cubicBezTo>
                  <a:pt x="746568" y="183265"/>
                  <a:pt x="829520" y="88739"/>
                  <a:pt x="868102" y="59802"/>
                </a:cubicBezTo>
              </a:path>
            </a:pathLst>
          </a:cu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Arrow Connector 247"/>
          <p:cNvCxnSpPr/>
          <p:nvPr/>
        </p:nvCxnSpPr>
        <p:spPr>
          <a:xfrm flipH="1">
            <a:off x="3588257" y="3131020"/>
            <a:ext cx="61555" cy="2203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3015064" y="2870709"/>
            <a:ext cx="1549372" cy="338554"/>
          </a:xfrm>
          <a:prstGeom prst="rect">
            <a:avLst/>
          </a:prstGeom>
          <a:noFill/>
        </p:spPr>
        <p:txBody>
          <a:bodyPr wrap="square" rtlCol="0">
            <a:spAutoFit/>
          </a:bodyPr>
          <a:lstStyle/>
          <a:p>
            <a:r>
              <a:rPr lang="en-US" sz="1600"/>
              <a:t>Fuel/Air Mix</a:t>
            </a:r>
          </a:p>
        </p:txBody>
      </p:sp>
      <p:sp>
        <p:nvSpPr>
          <p:cNvPr id="250" name="TextBox 249"/>
          <p:cNvSpPr txBox="1"/>
          <p:nvPr/>
        </p:nvSpPr>
        <p:spPr>
          <a:xfrm>
            <a:off x="1025690" y="5010235"/>
            <a:ext cx="1125776" cy="369332"/>
          </a:xfrm>
          <a:prstGeom prst="rect">
            <a:avLst/>
          </a:prstGeom>
          <a:noFill/>
        </p:spPr>
        <p:txBody>
          <a:bodyPr wrap="square" rtlCol="0">
            <a:spAutoFit/>
          </a:bodyPr>
          <a:lstStyle/>
          <a:p>
            <a:r>
              <a:rPr lang="en-US"/>
              <a:t>a) Intake</a:t>
            </a:r>
          </a:p>
        </p:txBody>
      </p:sp>
      <p:sp>
        <p:nvSpPr>
          <p:cNvPr id="251" name="TextBox 250"/>
          <p:cNvSpPr txBox="1"/>
          <p:nvPr/>
        </p:nvSpPr>
        <p:spPr>
          <a:xfrm>
            <a:off x="2750810" y="5023471"/>
            <a:ext cx="1762837" cy="369332"/>
          </a:xfrm>
          <a:prstGeom prst="rect">
            <a:avLst/>
          </a:prstGeom>
          <a:noFill/>
        </p:spPr>
        <p:txBody>
          <a:bodyPr wrap="square" rtlCol="0">
            <a:spAutoFit/>
          </a:bodyPr>
          <a:lstStyle/>
          <a:p>
            <a:r>
              <a:rPr lang="en-US"/>
              <a:t>b) Compression</a:t>
            </a:r>
          </a:p>
        </p:txBody>
      </p:sp>
      <p:cxnSp>
        <p:nvCxnSpPr>
          <p:cNvPr id="252" name="Straight Connector 251"/>
          <p:cNvCxnSpPr/>
          <p:nvPr/>
        </p:nvCxnSpPr>
        <p:spPr>
          <a:xfrm>
            <a:off x="1634223" y="4347910"/>
            <a:ext cx="0" cy="385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599041" y="4118379"/>
            <a:ext cx="246263" cy="216279"/>
          </a:xfrm>
          <a:prstGeom prst="rect">
            <a:avLst/>
          </a:prstGeom>
          <a:noFill/>
        </p:spPr>
        <p:txBody>
          <a:bodyPr wrap="square" rtlCol="0">
            <a:spAutoFit/>
          </a:bodyPr>
          <a:lstStyle/>
          <a:p>
            <a:r>
              <a:rPr lang="el-GR"/>
              <a:t>θ</a:t>
            </a:r>
            <a:endParaRPr lang="en-US"/>
          </a:p>
        </p:txBody>
      </p:sp>
      <p:sp>
        <p:nvSpPr>
          <p:cNvPr id="254" name="Arc 253"/>
          <p:cNvSpPr/>
          <p:nvPr/>
        </p:nvSpPr>
        <p:spPr>
          <a:xfrm rot="399309">
            <a:off x="1449520" y="4428624"/>
            <a:ext cx="694815" cy="535469"/>
          </a:xfrm>
          <a:prstGeom prst="arc">
            <a:avLst>
              <a:gd name="adj1" fmla="val 14295658"/>
              <a:gd name="adj2" fmla="val 16350928"/>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 name="TextBox 254"/>
          <p:cNvSpPr txBox="1"/>
          <p:nvPr/>
        </p:nvSpPr>
        <p:spPr>
          <a:xfrm>
            <a:off x="108908" y="4817652"/>
            <a:ext cx="1354435" cy="216279"/>
          </a:xfrm>
          <a:prstGeom prst="rect">
            <a:avLst/>
          </a:prstGeom>
          <a:noFill/>
        </p:spPr>
        <p:txBody>
          <a:bodyPr wrap="square" rtlCol="0">
            <a:spAutoFit/>
          </a:bodyPr>
          <a:lstStyle/>
          <a:p>
            <a:r>
              <a:rPr lang="en-US"/>
              <a:t>Crank Angle</a:t>
            </a:r>
          </a:p>
        </p:txBody>
      </p:sp>
      <p:cxnSp>
        <p:nvCxnSpPr>
          <p:cNvPr id="256" name="Straight Arrow Connector 255"/>
          <p:cNvCxnSpPr/>
          <p:nvPr/>
        </p:nvCxnSpPr>
        <p:spPr>
          <a:xfrm flipV="1">
            <a:off x="859408" y="4293194"/>
            <a:ext cx="739633" cy="58097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7" name="Rectangle 256"/>
          <p:cNvSpPr/>
          <p:nvPr/>
        </p:nvSpPr>
        <p:spPr>
          <a:xfrm>
            <a:off x="4935425" y="2873449"/>
            <a:ext cx="1125776" cy="16787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4579218" y="2995454"/>
            <a:ext cx="360600" cy="203343"/>
            <a:chOff x="4143737" y="694481"/>
            <a:chExt cx="474562" cy="347241"/>
          </a:xfrm>
        </p:grpSpPr>
        <p:sp>
          <p:nvSpPr>
            <p:cNvPr id="259" name="Rectangle 258"/>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59" idx="1"/>
              <a:endCxn id="259"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63" name="Group 262"/>
          <p:cNvGrpSpPr/>
          <p:nvPr/>
        </p:nvGrpSpPr>
        <p:grpSpPr>
          <a:xfrm rot="10800000">
            <a:off x="6062664" y="3003359"/>
            <a:ext cx="360600" cy="203343"/>
            <a:chOff x="4143737" y="694481"/>
            <a:chExt cx="474562" cy="347241"/>
          </a:xfrm>
        </p:grpSpPr>
        <p:sp>
          <p:nvSpPr>
            <p:cNvPr id="264" name="Rectangle 263"/>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5" name="Straight Connector 264"/>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64" idx="1"/>
              <a:endCxn id="264"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a:stCxn id="270" idx="2"/>
          </p:cNvCxnSpPr>
          <p:nvPr/>
        </p:nvCxnSpPr>
        <p:spPr>
          <a:xfrm>
            <a:off x="5498313" y="3605831"/>
            <a:ext cx="1" cy="494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a:off x="5436748" y="4100041"/>
            <a:ext cx="123131" cy="94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4935425" y="3300818"/>
            <a:ext cx="1125776" cy="305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Down Arrow 270"/>
          <p:cNvSpPr/>
          <p:nvPr/>
        </p:nvSpPr>
        <p:spPr>
          <a:xfrm>
            <a:off x="6201928" y="3469920"/>
            <a:ext cx="114333" cy="65747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Arrow Connector 271"/>
          <p:cNvCxnSpPr/>
          <p:nvPr/>
        </p:nvCxnSpPr>
        <p:spPr>
          <a:xfrm flipH="1">
            <a:off x="5416492" y="2734976"/>
            <a:ext cx="143378" cy="2835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73" name="TextBox 272"/>
          <p:cNvSpPr txBox="1"/>
          <p:nvPr/>
        </p:nvSpPr>
        <p:spPr>
          <a:xfrm>
            <a:off x="5164055" y="2362563"/>
            <a:ext cx="1678502" cy="373567"/>
          </a:xfrm>
          <a:prstGeom prst="rect">
            <a:avLst/>
          </a:prstGeom>
          <a:noFill/>
        </p:spPr>
        <p:txBody>
          <a:bodyPr wrap="square" rtlCol="0">
            <a:spAutoFit/>
          </a:bodyPr>
          <a:lstStyle/>
          <a:p>
            <a:r>
              <a:rPr lang="en-US"/>
              <a:t>Spark-Ignition</a:t>
            </a:r>
          </a:p>
        </p:txBody>
      </p:sp>
      <p:sp>
        <p:nvSpPr>
          <p:cNvPr id="274" name="TextBox 273"/>
          <p:cNvSpPr txBox="1"/>
          <p:nvPr/>
        </p:nvSpPr>
        <p:spPr>
          <a:xfrm>
            <a:off x="4935425" y="4994971"/>
            <a:ext cx="1618510" cy="369332"/>
          </a:xfrm>
          <a:prstGeom prst="rect">
            <a:avLst/>
          </a:prstGeom>
          <a:noFill/>
        </p:spPr>
        <p:txBody>
          <a:bodyPr wrap="square" rtlCol="0">
            <a:spAutoFit/>
          </a:bodyPr>
          <a:lstStyle/>
          <a:p>
            <a:r>
              <a:rPr lang="en-US"/>
              <a:t>c) Combustion</a:t>
            </a:r>
          </a:p>
        </p:txBody>
      </p:sp>
      <p:cxnSp>
        <p:nvCxnSpPr>
          <p:cNvPr id="275" name="Straight Connector 274"/>
          <p:cNvCxnSpPr/>
          <p:nvPr/>
        </p:nvCxnSpPr>
        <p:spPr>
          <a:xfrm flipH="1">
            <a:off x="5498314" y="4197199"/>
            <a:ext cx="1463" cy="4903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6" name="TextBox 275"/>
          <p:cNvSpPr txBox="1"/>
          <p:nvPr/>
        </p:nvSpPr>
        <p:spPr>
          <a:xfrm>
            <a:off x="3597050" y="4604042"/>
            <a:ext cx="1212223" cy="216279"/>
          </a:xfrm>
          <a:prstGeom prst="rect">
            <a:avLst/>
          </a:prstGeom>
          <a:noFill/>
        </p:spPr>
        <p:txBody>
          <a:bodyPr wrap="square" rtlCol="0">
            <a:spAutoFit/>
          </a:bodyPr>
          <a:lstStyle/>
          <a:p>
            <a:r>
              <a:rPr lang="el-GR"/>
              <a:t>θ</a:t>
            </a:r>
            <a:r>
              <a:rPr lang="en-US"/>
              <a:t> = 180°</a:t>
            </a:r>
          </a:p>
        </p:txBody>
      </p:sp>
      <p:sp>
        <p:nvSpPr>
          <p:cNvPr id="277" name="Lightning Bolt 276"/>
          <p:cNvSpPr/>
          <p:nvPr/>
        </p:nvSpPr>
        <p:spPr>
          <a:xfrm>
            <a:off x="5164055" y="3080051"/>
            <a:ext cx="146540" cy="11070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Lightning Bolt 277"/>
          <p:cNvSpPr/>
          <p:nvPr/>
        </p:nvSpPr>
        <p:spPr>
          <a:xfrm>
            <a:off x="5359016" y="3094735"/>
            <a:ext cx="146540" cy="11070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Lightning Bolt 278"/>
          <p:cNvSpPr/>
          <p:nvPr/>
        </p:nvSpPr>
        <p:spPr>
          <a:xfrm>
            <a:off x="5561310" y="3108291"/>
            <a:ext cx="146540" cy="11070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TextBox 279"/>
          <p:cNvSpPr txBox="1"/>
          <p:nvPr/>
        </p:nvSpPr>
        <p:spPr>
          <a:xfrm>
            <a:off x="5540831" y="4601804"/>
            <a:ext cx="775429" cy="216279"/>
          </a:xfrm>
          <a:prstGeom prst="rect">
            <a:avLst/>
          </a:prstGeom>
          <a:noFill/>
        </p:spPr>
        <p:txBody>
          <a:bodyPr wrap="square" rtlCol="0">
            <a:spAutoFit/>
          </a:bodyPr>
          <a:lstStyle/>
          <a:p>
            <a:r>
              <a:rPr lang="el-GR"/>
              <a:t>θ</a:t>
            </a:r>
            <a:r>
              <a:rPr lang="en-US"/>
              <a:t> = 0°</a:t>
            </a:r>
          </a:p>
        </p:txBody>
      </p:sp>
      <p:sp>
        <p:nvSpPr>
          <p:cNvPr id="281" name="Rectangle 280"/>
          <p:cNvSpPr/>
          <p:nvPr/>
        </p:nvSpPr>
        <p:spPr>
          <a:xfrm>
            <a:off x="6842557" y="2865542"/>
            <a:ext cx="1125776" cy="168202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p:cNvGrpSpPr/>
          <p:nvPr/>
        </p:nvGrpSpPr>
        <p:grpSpPr>
          <a:xfrm>
            <a:off x="6486349" y="2987548"/>
            <a:ext cx="360600" cy="203343"/>
            <a:chOff x="4143737" y="694481"/>
            <a:chExt cx="474562" cy="347241"/>
          </a:xfrm>
        </p:grpSpPr>
        <p:sp>
          <p:nvSpPr>
            <p:cNvPr id="283" name="Rectangle 282"/>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4" name="Straight Connector 283"/>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283" idx="1"/>
              <a:endCxn id="283"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87" name="Group 286"/>
          <p:cNvGrpSpPr/>
          <p:nvPr/>
        </p:nvGrpSpPr>
        <p:grpSpPr>
          <a:xfrm rot="10800000">
            <a:off x="7837865" y="2995454"/>
            <a:ext cx="360600" cy="203343"/>
            <a:chOff x="4143737" y="694481"/>
            <a:chExt cx="474562" cy="347241"/>
          </a:xfrm>
        </p:grpSpPr>
        <p:sp>
          <p:nvSpPr>
            <p:cNvPr id="288" name="Rectangle 287"/>
            <p:cNvSpPr/>
            <p:nvPr/>
          </p:nvSpPr>
          <p:spPr>
            <a:xfrm>
              <a:off x="4143737" y="694481"/>
              <a:ext cx="474562" cy="34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9" name="Straight Connector 288"/>
            <p:cNvCxnSpPr/>
            <p:nvPr/>
          </p:nvCxnSpPr>
          <p:spPr>
            <a:xfrm>
              <a:off x="4618299" y="694481"/>
              <a:ext cx="0" cy="347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618299" y="694481"/>
              <a:ext cx="0" cy="3472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88" idx="1"/>
              <a:endCxn id="288" idx="3"/>
            </p:cNvCxnSpPr>
            <p:nvPr/>
          </p:nvCxnSpPr>
          <p:spPr>
            <a:xfrm>
              <a:off x="4143737" y="868102"/>
              <a:ext cx="474562"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92" name="Freeform 291"/>
          <p:cNvSpPr/>
          <p:nvPr/>
        </p:nvSpPr>
        <p:spPr>
          <a:xfrm rot="18293637">
            <a:off x="7835653" y="3123167"/>
            <a:ext cx="271124" cy="208152"/>
          </a:xfrm>
          <a:custGeom>
            <a:avLst/>
            <a:gdLst>
              <a:gd name="connsiteX0" fmla="*/ 0 w 462988"/>
              <a:gd name="connsiteY0" fmla="*/ 88740 h 273935"/>
              <a:gd name="connsiteX1" fmla="*/ 231494 w 462988"/>
              <a:gd name="connsiteY1" fmla="*/ 30866 h 273935"/>
              <a:gd name="connsiteX2" fmla="*/ 462988 w 462988"/>
              <a:gd name="connsiteY2" fmla="*/ 273935 h 273935"/>
            </a:gdLst>
            <a:ahLst/>
            <a:cxnLst>
              <a:cxn ang="0">
                <a:pos x="connsiteX0" y="connsiteY0"/>
              </a:cxn>
              <a:cxn ang="0">
                <a:pos x="connsiteX1" y="connsiteY1"/>
              </a:cxn>
              <a:cxn ang="0">
                <a:pos x="connsiteX2" y="connsiteY2"/>
              </a:cxn>
            </a:cxnLst>
            <a:rect l="l" t="t" r="r" b="b"/>
            <a:pathLst>
              <a:path w="462988" h="273935">
                <a:moveTo>
                  <a:pt x="0" y="88740"/>
                </a:moveTo>
                <a:cubicBezTo>
                  <a:pt x="77164" y="44370"/>
                  <a:pt x="154329" y="0"/>
                  <a:pt x="231494" y="30866"/>
                </a:cubicBezTo>
                <a:cubicBezTo>
                  <a:pt x="308659" y="61732"/>
                  <a:pt x="408973" y="246927"/>
                  <a:pt x="462988" y="273935"/>
                </a:cubicBezTo>
              </a:path>
            </a:pathLst>
          </a:custGeom>
          <a:ln w="19050">
            <a:solidFill>
              <a:srgbClr val="C0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Rectangle 292"/>
          <p:cNvSpPr/>
          <p:nvPr/>
        </p:nvSpPr>
        <p:spPr>
          <a:xfrm>
            <a:off x="6842557" y="3700140"/>
            <a:ext cx="1125776" cy="305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4" name="Straight Connector 293"/>
          <p:cNvCxnSpPr>
            <a:stCxn id="293" idx="2"/>
            <a:endCxn id="295" idx="7"/>
          </p:cNvCxnSpPr>
          <p:nvPr/>
        </p:nvCxnSpPr>
        <p:spPr>
          <a:xfrm flipH="1">
            <a:off x="7141154" y="4005153"/>
            <a:ext cx="264291" cy="326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a:off x="7036055" y="4318074"/>
            <a:ext cx="123131" cy="94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Connector 295"/>
          <p:cNvCxnSpPr>
            <a:stCxn id="295" idx="5"/>
          </p:cNvCxnSpPr>
          <p:nvPr/>
        </p:nvCxnSpPr>
        <p:spPr>
          <a:xfrm>
            <a:off x="7141154" y="4399070"/>
            <a:ext cx="437325" cy="338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Down Arrow 296"/>
          <p:cNvSpPr/>
          <p:nvPr/>
        </p:nvSpPr>
        <p:spPr>
          <a:xfrm flipV="1">
            <a:off x="8109059" y="3462015"/>
            <a:ext cx="114333" cy="65747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TextBox 297"/>
          <p:cNvSpPr txBox="1"/>
          <p:nvPr/>
        </p:nvSpPr>
        <p:spPr>
          <a:xfrm>
            <a:off x="6829777" y="5010235"/>
            <a:ext cx="1368688" cy="369332"/>
          </a:xfrm>
          <a:prstGeom prst="rect">
            <a:avLst/>
          </a:prstGeom>
          <a:noFill/>
        </p:spPr>
        <p:txBody>
          <a:bodyPr wrap="square" rtlCol="0">
            <a:spAutoFit/>
          </a:bodyPr>
          <a:lstStyle/>
          <a:p>
            <a:r>
              <a:rPr lang="en-US"/>
              <a:t>d) Exhaust</a:t>
            </a:r>
          </a:p>
        </p:txBody>
      </p:sp>
      <p:sp>
        <p:nvSpPr>
          <p:cNvPr id="299" name="TextBox 298"/>
          <p:cNvSpPr txBox="1"/>
          <p:nvPr/>
        </p:nvSpPr>
        <p:spPr>
          <a:xfrm>
            <a:off x="8223391" y="2833321"/>
            <a:ext cx="1027629" cy="646331"/>
          </a:xfrm>
          <a:prstGeom prst="rect">
            <a:avLst/>
          </a:prstGeom>
          <a:noFill/>
        </p:spPr>
        <p:txBody>
          <a:bodyPr wrap="square" rtlCol="0">
            <a:spAutoFit/>
          </a:bodyPr>
          <a:lstStyle/>
          <a:p>
            <a:r>
              <a:rPr lang="en-US"/>
              <a:t>Exhaust Valve</a:t>
            </a:r>
          </a:p>
        </p:txBody>
      </p:sp>
      <p:sp>
        <p:nvSpPr>
          <p:cNvPr id="300" name="TextBox 299"/>
          <p:cNvSpPr txBox="1"/>
          <p:nvPr/>
        </p:nvSpPr>
        <p:spPr>
          <a:xfrm>
            <a:off x="2452170" y="5371648"/>
            <a:ext cx="2596080" cy="369332"/>
          </a:xfrm>
          <a:prstGeom prst="rect">
            <a:avLst/>
          </a:prstGeom>
          <a:noFill/>
        </p:spPr>
        <p:txBody>
          <a:bodyPr wrap="square" rtlCol="0">
            <a:spAutoFit/>
          </a:bodyPr>
          <a:lstStyle/>
          <a:p>
            <a:r>
              <a:rPr lang="en-US"/>
              <a:t>Bottom Dead Center</a:t>
            </a:r>
          </a:p>
        </p:txBody>
      </p:sp>
      <p:sp>
        <p:nvSpPr>
          <p:cNvPr id="301" name="TextBox 300"/>
          <p:cNvSpPr txBox="1"/>
          <p:nvPr/>
        </p:nvSpPr>
        <p:spPr>
          <a:xfrm>
            <a:off x="4890805" y="5363464"/>
            <a:ext cx="2075479" cy="369332"/>
          </a:xfrm>
          <a:prstGeom prst="rect">
            <a:avLst/>
          </a:prstGeom>
          <a:noFill/>
        </p:spPr>
        <p:txBody>
          <a:bodyPr wrap="square" rtlCol="0">
            <a:spAutoFit/>
          </a:bodyPr>
          <a:lstStyle/>
          <a:p>
            <a:r>
              <a:rPr lang="en-US"/>
              <a:t>Top Dead Center</a:t>
            </a:r>
          </a:p>
        </p:txBody>
      </p:sp>
      <p:sp>
        <p:nvSpPr>
          <p:cNvPr id="302" name="Rectangle 301"/>
          <p:cNvSpPr/>
          <p:nvPr/>
        </p:nvSpPr>
        <p:spPr>
          <a:xfrm>
            <a:off x="652946" y="1997895"/>
            <a:ext cx="4744843" cy="523220"/>
          </a:xfrm>
          <a:prstGeom prst="rect">
            <a:avLst/>
          </a:prstGeom>
        </p:spPr>
        <p:txBody>
          <a:bodyPr wrap="square">
            <a:spAutoFit/>
          </a:bodyPr>
          <a:lstStyle/>
          <a:p>
            <a:r>
              <a:rPr lang="en-US" sz="1400"/>
              <a:t>Exact quantity and the precise instant to inject the fuel for optimal performance of the engine is to be calculated.</a:t>
            </a:r>
          </a:p>
        </p:txBody>
      </p:sp>
      <p:cxnSp>
        <p:nvCxnSpPr>
          <p:cNvPr id="303" name="Straight Arrow Connector 302"/>
          <p:cNvCxnSpPr/>
          <p:nvPr/>
        </p:nvCxnSpPr>
        <p:spPr>
          <a:xfrm flipV="1">
            <a:off x="1374914" y="2531568"/>
            <a:ext cx="1027495" cy="77464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p:cNvSpPr/>
          <p:nvPr/>
        </p:nvSpPr>
        <p:spPr>
          <a:xfrm>
            <a:off x="2561113" y="2462973"/>
            <a:ext cx="6491448" cy="328535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lide Number Placeholder 2">
            <a:extLst>
              <a:ext uri="{FF2B5EF4-FFF2-40B4-BE49-F238E27FC236}">
                <a16:creationId xmlns:a16="http://schemas.microsoft.com/office/drawing/2014/main" id="{0F8F36E1-ABC1-4886-9291-818B14D2493D}"/>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68</a:t>
            </a:fld>
            <a:endParaRPr lang="en-US"/>
          </a:p>
        </p:txBody>
      </p:sp>
    </p:spTree>
    <p:extLst>
      <p:ext uri="{BB962C8B-B14F-4D97-AF65-F5344CB8AC3E}">
        <p14:creationId xmlns:p14="http://schemas.microsoft.com/office/powerpoint/2010/main" val="4140220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2"/>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3"/>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6"/>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8"/>
                <a:stretch>
                  <a:fillRect b="-33333"/>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9"/>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2"/>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3"/>
                <a:stretch>
                  <a:fillRect r="-82927" b="-40426"/>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4"/>
                <a:stretch>
                  <a:fillRect b="-39583"/>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628650" y="365126"/>
            <a:ext cx="7886700" cy="1325563"/>
          </a:xfrm>
        </p:spPr>
        <p:txBody>
          <a:bodyPr/>
          <a:lstStyle/>
          <a:p>
            <a:r>
              <a:rPr lang="en-US"/>
              <a:t>AVR Tasks – Speed or WCET?</a:t>
            </a:r>
          </a:p>
        </p:txBody>
      </p:sp>
      <p:grpSp>
        <p:nvGrpSpPr>
          <p:cNvPr id="49" name="Group 48">
            <a:extLst>
              <a:ext uri="{FF2B5EF4-FFF2-40B4-BE49-F238E27FC236}">
                <a16:creationId xmlns:a16="http://schemas.microsoft.com/office/drawing/2014/main" id="{9FB057D3-59E4-4BFE-A0A3-DDBACE356F7D}"/>
              </a:ext>
            </a:extLst>
          </p:cNvPr>
          <p:cNvGrpSpPr/>
          <p:nvPr/>
        </p:nvGrpSpPr>
        <p:grpSpPr>
          <a:xfrm>
            <a:off x="3555861" y="4526223"/>
            <a:ext cx="3744421" cy="1097280"/>
            <a:chOff x="3581400" y="4762500"/>
            <a:chExt cx="3426298" cy="1097280"/>
          </a:xfrm>
        </p:grpSpPr>
        <p:sp>
          <p:nvSpPr>
            <p:cNvPr id="50" name="Arrow: Notched Right 10">
              <a:extLst>
                <a:ext uri="{FF2B5EF4-FFF2-40B4-BE49-F238E27FC236}">
                  <a16:creationId xmlns:a16="http://schemas.microsoft.com/office/drawing/2014/main" id="{F29711D2-A473-4C57-B99A-9BF55AC89E8E}"/>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1" name="Arrow: Notched Right 2">
              <a:extLst>
                <a:ext uri="{FF2B5EF4-FFF2-40B4-BE49-F238E27FC236}">
                  <a16:creationId xmlns:a16="http://schemas.microsoft.com/office/drawing/2014/main" id="{2A8F4641-3C4C-44F3-AE64-F5BB9B8198A3}"/>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rate of job release</a:t>
              </a:r>
            </a:p>
          </p:txBody>
        </p:sp>
      </p:grpSp>
      <p:grpSp>
        <p:nvGrpSpPr>
          <p:cNvPr id="56" name="Group 55">
            <a:extLst>
              <a:ext uri="{FF2B5EF4-FFF2-40B4-BE49-F238E27FC236}">
                <a16:creationId xmlns:a16="http://schemas.microsoft.com/office/drawing/2014/main" id="{1D53ACDB-5F9C-467E-9E8A-48A30322F45E}"/>
              </a:ext>
            </a:extLst>
          </p:cNvPr>
          <p:cNvGrpSpPr/>
          <p:nvPr/>
        </p:nvGrpSpPr>
        <p:grpSpPr>
          <a:xfrm flipH="1">
            <a:off x="2201539" y="3215551"/>
            <a:ext cx="3748892" cy="1097280"/>
            <a:chOff x="3581400" y="4762500"/>
            <a:chExt cx="3426298" cy="1097280"/>
          </a:xfrm>
        </p:grpSpPr>
        <p:sp>
          <p:nvSpPr>
            <p:cNvPr id="57" name="Arrow: Notched Right 10">
              <a:extLst>
                <a:ext uri="{FF2B5EF4-FFF2-40B4-BE49-F238E27FC236}">
                  <a16:creationId xmlns:a16="http://schemas.microsoft.com/office/drawing/2014/main" id="{3F29F392-DE4E-443E-B9A5-136058A5CFBF}"/>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8" name="Arrow: Notched Right 2">
              <a:extLst>
                <a:ext uri="{FF2B5EF4-FFF2-40B4-BE49-F238E27FC236}">
                  <a16:creationId xmlns:a16="http://schemas.microsoft.com/office/drawing/2014/main" id="{CBE7515F-290D-4A38-AFD2-377F57D5F326}"/>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 release</a:t>
              </a:r>
            </a:p>
          </p:txBody>
        </p:sp>
      </p:grpSp>
      <p:sp>
        <p:nvSpPr>
          <p:cNvPr id="59" name="Content Placeholder 5">
            <a:extLst>
              <a:ext uri="{FF2B5EF4-FFF2-40B4-BE49-F238E27FC236}">
                <a16:creationId xmlns:a16="http://schemas.microsoft.com/office/drawing/2014/main" id="{E0077749-60BB-4F0B-8DED-922F29714E15}"/>
              </a:ext>
            </a:extLst>
          </p:cNvPr>
          <p:cNvSpPr txBox="1">
            <a:spLocks/>
          </p:cNvSpPr>
          <p:nvPr/>
        </p:nvSpPr>
        <p:spPr>
          <a:xfrm>
            <a:off x="5042519" y="1699289"/>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Allows</a:t>
            </a:r>
            <a:r>
              <a:rPr lang="en-US" sz="2600"/>
              <a:t> </a:t>
            </a:r>
            <a:r>
              <a:rPr lang="en-US" sz="2400"/>
              <a:t>WCET to scale</a:t>
            </a:r>
            <a:br>
              <a:rPr lang="en-US" sz="2400"/>
            </a:br>
            <a:r>
              <a:rPr lang="en-US" sz="2400"/>
              <a:t>    inversely with speed</a:t>
            </a:r>
          </a:p>
          <a:p>
            <a:pPr marL="0" indent="0">
              <a:buNone/>
            </a:pPr>
            <a:r>
              <a:rPr lang="en-US" sz="2400" b="1"/>
              <a:t> </a:t>
            </a:r>
            <a:r>
              <a:rPr lang="en-US" sz="2400" b="1">
                <a:solidFill>
                  <a:srgbClr val="C00000"/>
                </a:solidFill>
              </a:rPr>
              <a:t>?</a:t>
            </a:r>
            <a:r>
              <a:rPr lang="en-US" sz="2400"/>
              <a:t> How can we calculate</a:t>
            </a:r>
            <a:br>
              <a:rPr lang="en-US" sz="2400"/>
            </a:br>
            <a:r>
              <a:rPr lang="en-US" sz="2400"/>
              <a:t>    worst-case demand?</a:t>
            </a:r>
            <a:endParaRPr lang="en-US" sz="2600"/>
          </a:p>
        </p:txBody>
      </p:sp>
      <p:sp>
        <p:nvSpPr>
          <p:cNvPr id="60" name="Rectangle 59">
            <a:extLst>
              <a:ext uri="{FF2B5EF4-FFF2-40B4-BE49-F238E27FC236}">
                <a16:creationId xmlns:a16="http://schemas.microsoft.com/office/drawing/2014/main" id="{2D708AAD-D133-4FAE-B97A-E9F8D8832109}"/>
              </a:ext>
            </a:extLst>
          </p:cNvPr>
          <p:cNvSpPr/>
          <p:nvPr/>
        </p:nvSpPr>
        <p:spPr>
          <a:xfrm>
            <a:off x="6822151" y="6366974"/>
            <a:ext cx="1552028"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[3]</a:t>
            </a:r>
            <a:endParaRPr lang="en-US"/>
          </a:p>
        </p:txBody>
      </p:sp>
      <p:sp>
        <p:nvSpPr>
          <p:cNvPr id="61" name="Slide Number Placeholder 2">
            <a:extLst>
              <a:ext uri="{FF2B5EF4-FFF2-40B4-BE49-F238E27FC236}">
                <a16:creationId xmlns:a16="http://schemas.microsoft.com/office/drawing/2014/main" id="{367A1695-DC54-4AFF-B289-A9CE59915BCF}"/>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69</a:t>
            </a:fld>
            <a:endParaRPr lang="en-US"/>
          </a:p>
        </p:txBody>
      </p:sp>
    </p:spTree>
    <p:extLst>
      <p:ext uri="{BB962C8B-B14F-4D97-AF65-F5344CB8AC3E}">
        <p14:creationId xmlns:p14="http://schemas.microsoft.com/office/powerpoint/2010/main" val="33788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676"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628650" y="203201"/>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5"/>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7"/>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8"/>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9"/>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11"/>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3"/>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4"/>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5"/>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6"/>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7"/>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1370364"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99377" y="1581778"/>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1395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3456025" y="6214649"/>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3456025" y="6214649"/>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4" name="Slide Number Placeholder 2">
            <a:extLst>
              <a:ext uri="{FF2B5EF4-FFF2-40B4-BE49-F238E27FC236}">
                <a16:creationId xmlns:a16="http://schemas.microsoft.com/office/drawing/2014/main" id="{503A4CE8-F7EB-447C-ACF8-54787136F8EF}"/>
              </a:ext>
            </a:extLst>
          </p:cNvPr>
          <p:cNvSpPr txBox="1">
            <a:spLocks/>
          </p:cNvSpPr>
          <p:nvPr/>
        </p:nvSpPr>
        <p:spPr>
          <a:xfrm>
            <a:off x="8515350" y="6356351"/>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smtClean="0"/>
              <a:pPr/>
              <a:t>7</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20"/>
                <a:stretch>
                  <a:fillRect l="-2222" t="-5405" r="-1587" b="-10811"/>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5390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796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5613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5684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5753545"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3857162" y="1602363"/>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6290854" y="2697204"/>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6290854" y="2697204"/>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6145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2865279" y="3013502"/>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2"/>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3"/>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6"/>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8"/>
                <a:stretch>
                  <a:fillRect b="-33333"/>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9"/>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2"/>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3"/>
                <a:stretch>
                  <a:fillRect r="-82927" b="-40426"/>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4"/>
                <a:stretch>
                  <a:fillRect b="-39583"/>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427910" y="2007176"/>
                <a:ext cx="2039815" cy="646331"/>
              </a:xfrm>
              <a:prstGeom prst="rect">
                <a:avLst/>
              </a:prstGeom>
              <a:noFill/>
            </p:spPr>
            <p:txBody>
              <a:bodyPr wrap="square" rtlCol="0">
                <a:spAutoFit/>
              </a:bodyPr>
              <a:lstStyle/>
              <a:p>
                <a:r>
                  <a:rPr lang="en-US"/>
                  <a:t>c – execution time</a:t>
                </a:r>
              </a:p>
              <a:p>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a:t> –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6427910" y="2007176"/>
                <a:ext cx="2039815" cy="646331"/>
              </a:xfrm>
              <a:prstGeom prst="rect">
                <a:avLst/>
              </a:prstGeom>
              <a:blipFill>
                <a:blip r:embed="rId15"/>
                <a:stretch>
                  <a:fillRect l="-2388" t="-4717" b="-14151"/>
                </a:stretch>
              </a:blipFill>
            </p:spPr>
            <p:txBody>
              <a:bodyPr/>
              <a:lstStyle/>
              <a:p>
                <a:r>
                  <a:rPr lang="en-US">
                    <a:noFill/>
                  </a:rPr>
                  <a:t> </a:t>
                </a:r>
              </a:p>
            </p:txBody>
          </p:sp>
        </mc:Fallback>
      </mc:AlternateContent>
      <p:sp>
        <p:nvSpPr>
          <p:cNvPr id="48" name="Title 1"/>
          <p:cNvSpPr>
            <a:spLocks noGrp="1"/>
          </p:cNvSpPr>
          <p:nvPr>
            <p:ph type="title"/>
          </p:nvPr>
        </p:nvSpPr>
        <p:spPr>
          <a:xfrm>
            <a:off x="628650" y="365126"/>
            <a:ext cx="7886700" cy="1325563"/>
          </a:xfrm>
        </p:spPr>
        <p:txBody>
          <a:bodyPr/>
          <a:lstStyle/>
          <a:p>
            <a:r>
              <a:rPr lang="en-US"/>
              <a:t>AVR Task</a:t>
            </a:r>
          </a:p>
        </p:txBody>
      </p:sp>
      <p:grpSp>
        <p:nvGrpSpPr>
          <p:cNvPr id="49" name="Group 48">
            <a:extLst>
              <a:ext uri="{FF2B5EF4-FFF2-40B4-BE49-F238E27FC236}">
                <a16:creationId xmlns:a16="http://schemas.microsoft.com/office/drawing/2014/main" id="{9FB057D3-59E4-4BFE-A0A3-DDBACE356F7D}"/>
              </a:ext>
            </a:extLst>
          </p:cNvPr>
          <p:cNvGrpSpPr/>
          <p:nvPr/>
        </p:nvGrpSpPr>
        <p:grpSpPr>
          <a:xfrm>
            <a:off x="3750025" y="4658770"/>
            <a:ext cx="3426298" cy="1097280"/>
            <a:chOff x="3581400" y="4762500"/>
            <a:chExt cx="3426298" cy="1097280"/>
          </a:xfrm>
        </p:grpSpPr>
        <p:sp>
          <p:nvSpPr>
            <p:cNvPr id="50" name="Arrow: Notched Right 10">
              <a:extLst>
                <a:ext uri="{FF2B5EF4-FFF2-40B4-BE49-F238E27FC236}">
                  <a16:creationId xmlns:a16="http://schemas.microsoft.com/office/drawing/2014/main" id="{F29711D2-A473-4C57-B99A-9BF55AC89E8E}"/>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1" name="Arrow: Notched Right 2">
              <a:extLst>
                <a:ext uri="{FF2B5EF4-FFF2-40B4-BE49-F238E27FC236}">
                  <a16:creationId xmlns:a16="http://schemas.microsoft.com/office/drawing/2014/main" id="{2A8F4641-3C4C-44F3-AE64-F5BB9B8198A3}"/>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rate of job release</a:t>
              </a:r>
            </a:p>
          </p:txBody>
        </p:sp>
      </p:grpSp>
      <p:grpSp>
        <p:nvGrpSpPr>
          <p:cNvPr id="52" name="Group 51">
            <a:extLst>
              <a:ext uri="{FF2B5EF4-FFF2-40B4-BE49-F238E27FC236}">
                <a16:creationId xmlns:a16="http://schemas.microsoft.com/office/drawing/2014/main" id="{E7BA0B2A-7874-463D-9654-CB4687C5E6FF}"/>
              </a:ext>
            </a:extLst>
          </p:cNvPr>
          <p:cNvGrpSpPr/>
          <p:nvPr/>
        </p:nvGrpSpPr>
        <p:grpSpPr>
          <a:xfrm>
            <a:off x="1536646" y="1604924"/>
            <a:ext cx="1097280" cy="3679367"/>
            <a:chOff x="2002323" y="2102943"/>
            <a:chExt cx="1097280" cy="3679367"/>
          </a:xfrm>
        </p:grpSpPr>
        <p:sp>
          <p:nvSpPr>
            <p:cNvPr id="53" name="Arrow: Notched Right 7">
              <a:extLst>
                <a:ext uri="{FF2B5EF4-FFF2-40B4-BE49-F238E27FC236}">
                  <a16:creationId xmlns:a16="http://schemas.microsoft.com/office/drawing/2014/main" id="{3BC671AB-9275-415B-B6B0-B6FA0CEAF119}"/>
                </a:ext>
              </a:extLst>
            </p:cNvPr>
            <p:cNvSpPr/>
            <p:nvPr/>
          </p:nvSpPr>
          <p:spPr>
            <a:xfrm rot="16200000">
              <a:off x="711279" y="3393987"/>
              <a:ext cx="3679367" cy="1097280"/>
            </a:xfrm>
            <a:prstGeom prst="notchedRightArrow">
              <a:avLst>
                <a:gd name="adj1" fmla="val 43443"/>
                <a:gd name="adj2" fmla="val 50000"/>
              </a:avLst>
            </a:prstGeom>
            <a:gradFill>
              <a:gsLst>
                <a:gs pos="0">
                  <a:srgbClr val="00FF00"/>
                </a:gs>
                <a:gs pos="100000">
                  <a:srgbClr val="FF0000"/>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54" name="Arrow: Notched Right 9">
              <a:extLst>
                <a:ext uri="{FF2B5EF4-FFF2-40B4-BE49-F238E27FC236}">
                  <a16:creationId xmlns:a16="http://schemas.microsoft.com/office/drawing/2014/main" id="{97D2ADED-4A64-4CA2-A25D-7B425336D6D9}"/>
                </a:ext>
              </a:extLst>
            </p:cNvPr>
            <p:cNvSpPr/>
            <p:nvPr/>
          </p:nvSpPr>
          <p:spPr>
            <a:xfrm rot="16200000">
              <a:off x="775503" y="3456940"/>
              <a:ext cx="355092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 release</a:t>
              </a:r>
            </a:p>
          </p:txBody>
        </p:sp>
      </p:grpSp>
      <p:sp>
        <p:nvSpPr>
          <p:cNvPr id="2" name="Rectangle 1"/>
          <p:cNvSpPr/>
          <p:nvPr/>
        </p:nvSpPr>
        <p:spPr>
          <a:xfrm>
            <a:off x="5808028" y="2708350"/>
            <a:ext cx="2736589" cy="646331"/>
          </a:xfrm>
          <a:prstGeom prst="rect">
            <a:avLst/>
          </a:prstGeom>
        </p:spPr>
        <p:txBody>
          <a:bodyPr wrap="square">
            <a:spAutoFit/>
          </a:bodyPr>
          <a:lstStyle/>
          <a:p>
            <a:r>
              <a:rPr lang="en-US"/>
              <a:t>AVR tasks allow WCET to scale inversely with speed</a:t>
            </a:r>
          </a:p>
        </p:txBody>
      </p:sp>
      <p:sp>
        <p:nvSpPr>
          <p:cNvPr id="55" name="Slide Number Placeholder 2">
            <a:extLst>
              <a:ext uri="{FF2B5EF4-FFF2-40B4-BE49-F238E27FC236}">
                <a16:creationId xmlns:a16="http://schemas.microsoft.com/office/drawing/2014/main" id="{40D7DBF9-DBE5-4C3E-9220-6B7F885165D5}"/>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70</a:t>
            </a:fld>
            <a:endParaRPr lang="en-US"/>
          </a:p>
        </p:txBody>
      </p:sp>
    </p:spTree>
    <p:extLst>
      <p:ext uri="{BB962C8B-B14F-4D97-AF65-F5344CB8AC3E}">
        <p14:creationId xmlns:p14="http://schemas.microsoft.com/office/powerpoint/2010/main" val="2650104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AVR Task Demand</a:t>
            </a:r>
          </a:p>
        </p:txBody>
      </p:sp>
      <p:pic>
        <p:nvPicPr>
          <p:cNvPr id="10" name="Content Placeholder 8">
            <a:extLst>
              <a:ext uri="{FF2B5EF4-FFF2-40B4-BE49-F238E27FC236}">
                <a16:creationId xmlns:a16="http://schemas.microsoft.com/office/drawing/2014/main" id="{B3F32C03-B5CB-4A47-9D29-0A6D071C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41537"/>
            <a:ext cx="7736678" cy="4351337"/>
          </a:xfrm>
          <a:prstGeom prst="rect">
            <a:avLst/>
          </a:prstGeom>
        </p:spPr>
      </p:pic>
      <p:sp>
        <p:nvSpPr>
          <p:cNvPr id="11" name="Content Placeholder 5">
            <a:extLst>
              <a:ext uri="{FF2B5EF4-FFF2-40B4-BE49-F238E27FC236}">
                <a16:creationId xmlns:a16="http://schemas.microsoft.com/office/drawing/2014/main" id="{3739AE95-E161-4DDB-828A-19B52494FBAE}"/>
              </a:ext>
            </a:extLst>
          </p:cNvPr>
          <p:cNvSpPr>
            <a:spLocks noGrp="1"/>
          </p:cNvSpPr>
          <p:nvPr>
            <p:ph sz="half" idx="1"/>
          </p:nvPr>
        </p:nvSpPr>
        <p:spPr>
          <a:xfrm>
            <a:off x="4367830" y="1700218"/>
            <a:ext cx="4180240" cy="528470"/>
          </a:xfrm>
        </p:spPr>
        <p:txBody>
          <a:bodyPr anchor="ctr">
            <a:normAutofit/>
          </a:bodyPr>
          <a:lstStyle/>
          <a:p>
            <a:r>
              <a:rPr lang="en-US" sz="2600"/>
              <a:t>Where do we start?</a:t>
            </a:r>
          </a:p>
        </p:txBody>
      </p:sp>
      <p:sp>
        <p:nvSpPr>
          <p:cNvPr id="12" name="Content Placeholder 5">
            <a:extLst>
              <a:ext uri="{FF2B5EF4-FFF2-40B4-BE49-F238E27FC236}">
                <a16:creationId xmlns:a16="http://schemas.microsoft.com/office/drawing/2014/main" id="{A364DA9E-9537-436B-A49C-A703917ACC23}"/>
              </a:ext>
            </a:extLst>
          </p:cNvPr>
          <p:cNvSpPr txBox="1">
            <a:spLocks/>
          </p:cNvSpPr>
          <p:nvPr/>
        </p:nvSpPr>
        <p:spPr>
          <a:xfrm>
            <a:off x="4367830" y="2233449"/>
            <a:ext cx="4180240" cy="5284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t>Where do we go?</a:t>
            </a:r>
          </a:p>
        </p:txBody>
      </p:sp>
      <p:sp>
        <p:nvSpPr>
          <p:cNvPr id="13" name="Oval 12">
            <a:extLst>
              <a:ext uri="{FF2B5EF4-FFF2-40B4-BE49-F238E27FC236}">
                <a16:creationId xmlns:a16="http://schemas.microsoft.com/office/drawing/2014/main" id="{075077A7-4E1A-48E0-9036-DBAA6610C12F}"/>
              </a:ext>
            </a:extLst>
          </p:cNvPr>
          <p:cNvSpPr/>
          <p:nvPr/>
        </p:nvSpPr>
        <p:spPr>
          <a:xfrm>
            <a:off x="2590252" y="2314804"/>
            <a:ext cx="182880" cy="18288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B2D58EC-256E-4DAB-B38E-4B1069A9A794}"/>
              </a:ext>
            </a:extLst>
          </p:cNvPr>
          <p:cNvSpPr/>
          <p:nvPr/>
        </p:nvSpPr>
        <p:spPr>
          <a:xfrm>
            <a:off x="4962155" y="4004642"/>
            <a:ext cx="182880" cy="182880"/>
          </a:xfrm>
          <a:prstGeom prst="ellipse">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506E75-FEE5-43E6-B7B5-6CD731FA5DC3}"/>
              </a:ext>
            </a:extLst>
          </p:cNvPr>
          <p:cNvSpPr/>
          <p:nvPr/>
        </p:nvSpPr>
        <p:spPr>
          <a:xfrm>
            <a:off x="7829002" y="5193681"/>
            <a:ext cx="182880" cy="182880"/>
          </a:xfrm>
          <a:prstGeom prst="ellipse">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0" name="Connector: Curved 19">
            <a:extLst>
              <a:ext uri="{FF2B5EF4-FFF2-40B4-BE49-F238E27FC236}">
                <a16:creationId xmlns:a16="http://schemas.microsoft.com/office/drawing/2014/main" id="{12C02219-C9FE-44D3-AFA5-69EB2415C118}"/>
              </a:ext>
            </a:extLst>
          </p:cNvPr>
          <p:cNvCxnSpPr>
            <a:cxnSpLocks/>
            <a:stCxn id="13" idx="7"/>
            <a:endCxn id="21" idx="0"/>
          </p:cNvCxnSpPr>
          <p:nvPr/>
        </p:nvCxnSpPr>
        <p:spPr>
          <a:xfrm rot="16200000" flipH="1">
            <a:off x="2813677" y="2274258"/>
            <a:ext cx="656553" cy="791208"/>
          </a:xfrm>
          <a:prstGeom prst="curvedConnector3">
            <a:avLst>
              <a:gd name="adj1" fmla="val -38897"/>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1" name="Oval 20">
            <a:extLst>
              <a:ext uri="{FF2B5EF4-FFF2-40B4-BE49-F238E27FC236}">
                <a16:creationId xmlns:a16="http://schemas.microsoft.com/office/drawing/2014/main" id="{06C0D2CD-8844-4969-8ECC-C1BA47EDB345}"/>
              </a:ext>
            </a:extLst>
          </p:cNvPr>
          <p:cNvSpPr/>
          <p:nvPr/>
        </p:nvSpPr>
        <p:spPr>
          <a:xfrm>
            <a:off x="3446118" y="299813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4276390" y="354599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3678766" y="2856930"/>
            <a:ext cx="547855" cy="830272"/>
          </a:xfrm>
          <a:prstGeom prst="curvedConnector3">
            <a:avLst>
              <a:gd name="adj1" fmla="val -41726"/>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8" name="Oval 37">
            <a:extLst>
              <a:ext uri="{FF2B5EF4-FFF2-40B4-BE49-F238E27FC236}">
                <a16:creationId xmlns:a16="http://schemas.microsoft.com/office/drawing/2014/main" id="{F9AF45C2-BFDD-45A4-9730-5D4D038DA017}"/>
              </a:ext>
            </a:extLst>
          </p:cNvPr>
          <p:cNvSpPr/>
          <p:nvPr/>
        </p:nvSpPr>
        <p:spPr>
          <a:xfrm>
            <a:off x="6513494" y="4633545"/>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7303770" y="531052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D5E59D79-6DC6-4DCE-9011-4D384EB8EC97}"/>
              </a:ext>
            </a:extLst>
          </p:cNvPr>
          <p:cNvCxnSpPr>
            <a:cxnSpLocks/>
            <a:stCxn id="18" idx="0"/>
            <a:endCxn id="39" idx="0"/>
          </p:cNvCxnSpPr>
          <p:nvPr/>
        </p:nvCxnSpPr>
        <p:spPr>
          <a:xfrm rot="16200000" flipH="1" flipV="1">
            <a:off x="7599406" y="4989485"/>
            <a:ext cx="116840" cy="525232"/>
          </a:xfrm>
          <a:prstGeom prst="curvedConnector3">
            <a:avLst>
              <a:gd name="adj1" fmla="val -195652"/>
            </a:avLst>
          </a:prstGeom>
          <a:ln w="19050">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6" name="Connector: Curved 45">
            <a:extLst>
              <a:ext uri="{FF2B5EF4-FFF2-40B4-BE49-F238E27FC236}">
                <a16:creationId xmlns:a16="http://schemas.microsoft.com/office/drawing/2014/main" id="{EA029410-33D7-46A7-95CB-C1401B883EE5}"/>
              </a:ext>
            </a:extLst>
          </p:cNvPr>
          <p:cNvCxnSpPr>
            <a:cxnSpLocks/>
            <a:stCxn id="39" idx="0"/>
            <a:endCxn id="38" idx="0"/>
          </p:cNvCxnSpPr>
          <p:nvPr/>
        </p:nvCxnSpPr>
        <p:spPr>
          <a:xfrm rot="16200000" flipV="1">
            <a:off x="6661584" y="4576895"/>
            <a:ext cx="676976" cy="790276"/>
          </a:xfrm>
          <a:prstGeom prst="curvedConnector3">
            <a:avLst>
              <a:gd name="adj1" fmla="val 133768"/>
            </a:avLst>
          </a:prstGeom>
          <a:ln w="19050">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2" name="Connector: Curved 51">
            <a:extLst>
              <a:ext uri="{FF2B5EF4-FFF2-40B4-BE49-F238E27FC236}">
                <a16:creationId xmlns:a16="http://schemas.microsoft.com/office/drawing/2014/main" id="{81B81196-6CE2-4A45-8489-52666588FFF5}"/>
              </a:ext>
            </a:extLst>
          </p:cNvPr>
          <p:cNvCxnSpPr>
            <a:cxnSpLocks/>
            <a:stCxn id="17" idx="0"/>
            <a:endCxn id="53" idx="0"/>
          </p:cNvCxnSpPr>
          <p:nvPr/>
        </p:nvCxnSpPr>
        <p:spPr>
          <a:xfrm rot="16200000" flipV="1">
            <a:off x="4623594" y="3574641"/>
            <a:ext cx="458648" cy="401354"/>
          </a:xfrm>
          <a:prstGeom prst="curvedConnector3">
            <a:avLst>
              <a:gd name="adj1" fmla="val 156764"/>
            </a:avLst>
          </a:prstGeom>
          <a:ln w="19050">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53" name="Oval 52">
            <a:extLst>
              <a:ext uri="{FF2B5EF4-FFF2-40B4-BE49-F238E27FC236}">
                <a16:creationId xmlns:a16="http://schemas.microsoft.com/office/drawing/2014/main" id="{B24A1516-856A-480E-AEC2-EBCFCED5CC6A}"/>
              </a:ext>
            </a:extLst>
          </p:cNvPr>
          <p:cNvSpPr/>
          <p:nvPr/>
        </p:nvSpPr>
        <p:spPr>
          <a:xfrm>
            <a:off x="4560801" y="354599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46390" y="409608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6" name="Connector: Curved 55">
            <a:extLst>
              <a:ext uri="{FF2B5EF4-FFF2-40B4-BE49-F238E27FC236}">
                <a16:creationId xmlns:a16="http://schemas.microsoft.com/office/drawing/2014/main" id="{E855E9DD-F996-4DFC-833D-8E791AA2B327}"/>
              </a:ext>
            </a:extLst>
          </p:cNvPr>
          <p:cNvCxnSpPr>
            <a:cxnSpLocks/>
            <a:stCxn id="53" idx="0"/>
            <a:endCxn id="54" idx="0"/>
          </p:cNvCxnSpPr>
          <p:nvPr/>
        </p:nvCxnSpPr>
        <p:spPr>
          <a:xfrm rot="16200000" flipH="1">
            <a:off x="4869991" y="3328244"/>
            <a:ext cx="550088" cy="985589"/>
          </a:xfrm>
          <a:prstGeom prst="curvedConnector3">
            <a:avLst>
              <a:gd name="adj1" fmla="val -72724"/>
            </a:avLst>
          </a:prstGeom>
          <a:ln w="19050">
            <a:tailEnd type="triangle"/>
          </a:ln>
        </p:spPr>
        <p:style>
          <a:lnRef idx="2">
            <a:schemeClr val="accent5">
              <a:shade val="50000"/>
            </a:schemeClr>
          </a:lnRef>
          <a:fillRef idx="1">
            <a:schemeClr val="accent5"/>
          </a:fillRef>
          <a:effectRef idx="0">
            <a:schemeClr val="accent5"/>
          </a:effectRef>
          <a:fontRef idx="minor">
            <a:schemeClr val="lt1"/>
          </a:fontRef>
        </p:style>
      </p:cxnSp>
    </p:spTree>
    <p:extLst>
      <p:ext uri="{BB962C8B-B14F-4D97-AF65-F5344CB8AC3E}">
        <p14:creationId xmlns:p14="http://schemas.microsoft.com/office/powerpoint/2010/main" val="169716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10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P spid="13" grpId="0" animBg="1"/>
      <p:bldP spid="17"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200"/>
              <a:t>Digraph Real-Time (DRT) Approach</a:t>
            </a:r>
          </a:p>
        </p:txBody>
      </p:sp>
      <p:pic>
        <p:nvPicPr>
          <p:cNvPr id="10" name="Content Placeholder 8">
            <a:extLst>
              <a:ext uri="{FF2B5EF4-FFF2-40B4-BE49-F238E27FC236}">
                <a16:creationId xmlns:a16="http://schemas.microsoft.com/office/drawing/2014/main" id="{B3F32C03-B5CB-4A47-9D29-0A6D071C0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141537"/>
            <a:ext cx="7736678" cy="4351337"/>
          </a:xfrm>
          <a:prstGeom prst="rect">
            <a:avLst/>
          </a:prstGeom>
        </p:spPr>
      </p:pic>
      <p:sp>
        <p:nvSpPr>
          <p:cNvPr id="12" name="Content Placeholder 5">
            <a:extLst>
              <a:ext uri="{FF2B5EF4-FFF2-40B4-BE49-F238E27FC236}">
                <a16:creationId xmlns:a16="http://schemas.microsoft.com/office/drawing/2014/main" id="{A364DA9E-9537-436B-A49C-A703917ACC23}"/>
              </a:ext>
            </a:extLst>
          </p:cNvPr>
          <p:cNvSpPr txBox="1">
            <a:spLocks/>
          </p:cNvSpPr>
          <p:nvPr/>
        </p:nvSpPr>
        <p:spPr>
          <a:xfrm>
            <a:off x="3914775" y="1699290"/>
            <a:ext cx="4633295" cy="10626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a:t>
            </a:r>
            <a:r>
              <a:rPr lang="en-US" sz="2600"/>
              <a:t> worst-case demand</a:t>
            </a:r>
          </a:p>
          <a:p>
            <a:pPr marL="0" indent="0">
              <a:buNone/>
            </a:pPr>
            <a:r>
              <a:rPr lang="en-US" sz="2600" b="1">
                <a:solidFill>
                  <a:srgbClr val="861F41"/>
                </a:solidFill>
              </a:rPr>
              <a:t>−</a:t>
            </a:r>
            <a:r>
              <a:rPr lang="en-US" sz="2600"/>
              <a:t> Searches unnecessary sequences</a:t>
            </a:r>
          </a:p>
        </p:txBody>
      </p:sp>
      <p:sp>
        <p:nvSpPr>
          <p:cNvPr id="13" name="Oval 12">
            <a:extLst>
              <a:ext uri="{FF2B5EF4-FFF2-40B4-BE49-F238E27FC236}">
                <a16:creationId xmlns:a16="http://schemas.microsoft.com/office/drawing/2014/main" id="{075077A7-4E1A-48E0-9036-DBAA6610C12F}"/>
              </a:ext>
            </a:extLst>
          </p:cNvPr>
          <p:cNvSpPr/>
          <p:nvPr/>
        </p:nvSpPr>
        <p:spPr>
          <a:xfrm>
            <a:off x="2590252" y="2314804"/>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3537558" y="299813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4301894" y="3548186"/>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5017009" y="4108960"/>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7303770" y="531052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3052365" y="299813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3828285" y="3548186"/>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4470504" y="3471016"/>
            <a:ext cx="560774" cy="715115"/>
          </a:xfrm>
          <a:prstGeom prst="curvedConnector3">
            <a:avLst>
              <a:gd name="adj1" fmla="val -9129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p:cNvCxnSpPr>
          <p:nvPr/>
        </p:nvCxnSpPr>
        <p:spPr>
          <a:xfrm rot="16200000" flipV="1">
            <a:off x="2603674" y="2458007"/>
            <a:ext cx="686511" cy="393753"/>
          </a:xfrm>
          <a:prstGeom prst="curvedConnector3">
            <a:avLst>
              <a:gd name="adj1" fmla="val 115210"/>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3256741" y="2885202"/>
            <a:ext cx="550047" cy="775920"/>
          </a:xfrm>
          <a:prstGeom prst="curvedConnector3">
            <a:avLst>
              <a:gd name="adj1" fmla="val -96974"/>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V="1">
            <a:off x="3386402" y="2755542"/>
            <a:ext cx="12700" cy="485193"/>
          </a:xfrm>
          <a:prstGeom prst="curvedConnector3">
            <a:avLst>
              <a:gd name="adj1" fmla="val 1387480"/>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4156530" y="3311381"/>
            <a:ext cx="12700" cy="473609"/>
          </a:xfrm>
          <a:prstGeom prst="curvedConnector3">
            <a:avLst>
              <a:gd name="adj1" fmla="val 1912480"/>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3736142" y="2890994"/>
            <a:ext cx="550047" cy="764336"/>
          </a:xfrm>
          <a:prstGeom prst="curvedConnector3">
            <a:avLst>
              <a:gd name="adj1" fmla="val -5186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2813677" y="2182818"/>
            <a:ext cx="683335" cy="947306"/>
          </a:xfrm>
          <a:prstGeom prst="curvedConnector3">
            <a:avLst>
              <a:gd name="adj1" fmla="val -33802"/>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5981700" y="3786652"/>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53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childTnLst>
                                </p:cTn>
                              </p:par>
                            </p:childTnLst>
                          </p:cTn>
                        </p:par>
                        <p:par>
                          <p:cTn id="21" fill="hold">
                            <p:stCondLst>
                              <p:cond delay="3000"/>
                            </p:stCondLst>
                            <p:childTnLst>
                              <p:par>
                                <p:cTn id="22" presetID="10" presetClass="entr" presetSubtype="0" fill="hold" nodeType="afterEffect">
                                  <p:stCondLst>
                                    <p:cond delay="50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childTnLst>
                                </p:cTn>
                              </p:par>
                              <p:par>
                                <p:cTn id="25" presetID="10" presetClass="entr" presetSubtype="0" fill="hold" nodeType="withEffect">
                                  <p:stCondLst>
                                    <p:cond delay="5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childTnLst>
                                </p:cTn>
                              </p:par>
                            </p:childTnLst>
                          </p:cTn>
                        </p:par>
                        <p:par>
                          <p:cTn id="28" fill="hold">
                            <p:stCondLst>
                              <p:cond delay="4500"/>
                            </p:stCondLst>
                            <p:childTnLst>
                              <p:par>
                                <p:cTn id="29" presetID="10" presetClass="entr" presetSubtype="0" fill="hold" nodeType="afterEffect">
                                  <p:stCondLst>
                                    <p:cond delay="5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childTnLst>
                                </p:cTn>
                              </p:par>
                              <p:par>
                                <p:cTn id="32" presetID="10" presetClass="entr" presetSubtype="0" fill="hold" nodeType="withEffect">
                                  <p:stCondLst>
                                    <p:cond delay="5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childTnLst>
                                </p:cTn>
                              </p:par>
                            </p:childTnLst>
                          </p:cTn>
                        </p:par>
                        <p:par>
                          <p:cTn id="35" fill="hold">
                            <p:stCondLst>
                              <p:cond delay="6000"/>
                            </p:stCondLst>
                            <p:childTnLst>
                              <p:par>
                                <p:cTn id="36" presetID="10" presetClass="entr" presetSubtype="0" fill="hold" nodeType="afterEffect">
                                  <p:stCondLst>
                                    <p:cond delay="5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1000" tmFilter="0, 0; .2, .5; .8, .5; 1, 0"/>
                                        <p:tgtEl>
                                          <p:spTgt spid="36"/>
                                        </p:tgtEl>
                                      </p:cBhvr>
                                    </p:animEffect>
                                    <p:animScale>
                                      <p:cBhvr>
                                        <p:cTn id="43" dur="500" autoRev="1" fill="hold"/>
                                        <p:tgtEl>
                                          <p:spTgt spid="36"/>
                                        </p:tgtEl>
                                      </p:cBhvr>
                                      <p:by x="105000" y="105000"/>
                                    </p:animScale>
                                  </p:childTnLst>
                                  <p:subTnLst>
                                    <p:animClr clrSpc="rgb" dir="cw">
                                      <p:cBhvr override="childStyle">
                                        <p:cTn dur="1" fill="hold" display="0" masterRel="nextClick" afterEffect="1"/>
                                        <p:tgtEl>
                                          <p:spTgt spid="36"/>
                                        </p:tgtEl>
                                        <p:attrNameLst>
                                          <p:attrName>ppt_c</p:attrName>
                                        </p:attrNameLst>
                                      </p:cBhvr>
                                      <p:to>
                                        <a:srgbClr val="FF0000"/>
                                      </p:to>
                                    </p:animClr>
                                  </p:subTnLst>
                                </p:cTn>
                              </p:par>
                              <p:par>
                                <p:cTn id="44" presetID="26" presetClass="emph" presetSubtype="0" fill="hold" nodeType="withEffect">
                                  <p:stCondLst>
                                    <p:cond delay="0"/>
                                  </p:stCondLst>
                                  <p:childTnLst>
                                    <p:animEffect transition="out" filter="fade">
                                      <p:cBhvr>
                                        <p:cTn id="45" dur="1000" tmFilter="0, 0; .2, .5; .8, .5; 1, 0"/>
                                        <p:tgtEl>
                                          <p:spTgt spid="55"/>
                                        </p:tgtEl>
                                      </p:cBhvr>
                                    </p:animEffect>
                                    <p:animScale>
                                      <p:cBhvr>
                                        <p:cTn id="46" dur="500" autoRev="1" fill="hold"/>
                                        <p:tgtEl>
                                          <p:spTgt spid="55"/>
                                        </p:tgtEl>
                                      </p:cBhvr>
                                      <p:by x="105000" y="105000"/>
                                    </p:animScale>
                                  </p:childTnLst>
                                  <p:subTnLst>
                                    <p:animClr clrSpc="rgb" dir="cw">
                                      <p:cBhvr override="childStyle">
                                        <p:cTn dur="1" fill="hold" display="0" masterRel="nextClick" afterEffect="1"/>
                                        <p:tgtEl>
                                          <p:spTgt spid="55"/>
                                        </p:tgtEl>
                                        <p:attrNameLst>
                                          <p:attrName>ppt_c</p:attrName>
                                        </p:attrNameLst>
                                      </p:cBhvr>
                                      <p:to>
                                        <a:srgbClr val="FF0000"/>
                                      </p:to>
                                    </p:animClr>
                                  </p:subTnLst>
                                </p:cTn>
                              </p:par>
                              <p:par>
                                <p:cTn id="47" presetID="26" presetClass="emph" presetSubtype="0" fill="hold" nodeType="withEffect">
                                  <p:stCondLst>
                                    <p:cond delay="0"/>
                                  </p:stCondLst>
                                  <p:childTnLst>
                                    <p:animEffect transition="out" filter="fade">
                                      <p:cBhvr>
                                        <p:cTn id="48" dur="1000" tmFilter="0, 0; .2, .5; .8, .5; 1, 0"/>
                                        <p:tgtEl>
                                          <p:spTgt spid="31"/>
                                        </p:tgtEl>
                                      </p:cBhvr>
                                    </p:animEffect>
                                    <p:animScale>
                                      <p:cBhvr>
                                        <p:cTn id="49" dur="500" autoRev="1" fill="hold"/>
                                        <p:tgtEl>
                                          <p:spTgt spid="31"/>
                                        </p:tgtEl>
                                      </p:cBhvr>
                                      <p:by x="105000" y="105000"/>
                                    </p:animScale>
                                  </p:childTnLst>
                                  <p:subTnLst>
                                    <p:animClr clrSpc="rgb" dir="cw">
                                      <p:cBhvr override="childStyle">
                                        <p:cTn dur="1" fill="hold" display="0" masterRel="nextClick" afterEffect="1"/>
                                        <p:tgtEl>
                                          <p:spTgt spid="31"/>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Engine Control Modules (ECMs)</a:t>
            </a:r>
          </a:p>
        </p:txBody>
      </p:sp>
      <p:sp>
        <p:nvSpPr>
          <p:cNvPr id="16" name="Content Placeholder 15">
            <a:extLst>
              <a:ext uri="{FF2B5EF4-FFF2-40B4-BE49-F238E27FC236}">
                <a16:creationId xmlns:a16="http://schemas.microsoft.com/office/drawing/2014/main" id="{EF5361C2-C629-4C9E-8E36-2D19AC85E0ED}"/>
              </a:ext>
            </a:extLst>
          </p:cNvPr>
          <p:cNvSpPr>
            <a:spLocks noGrp="1"/>
          </p:cNvSpPr>
          <p:nvPr>
            <p:ph sz="half" idx="1"/>
          </p:nvPr>
        </p:nvSpPr>
        <p:spPr>
          <a:xfrm>
            <a:off x="628649" y="1825625"/>
            <a:ext cx="3943351" cy="4351338"/>
          </a:xfrm>
        </p:spPr>
        <p:txBody>
          <a:bodyPr anchor="ctr">
            <a:normAutofit/>
          </a:bodyPr>
          <a:lstStyle/>
          <a:p>
            <a:pPr marL="0" indent="0">
              <a:buNone/>
            </a:pPr>
            <a:r>
              <a:rPr lang="en-US"/>
              <a:t>Responsibilities:</a:t>
            </a:r>
          </a:p>
          <a:p>
            <a:pPr lvl="1"/>
            <a:r>
              <a:rPr lang="en-US"/>
              <a:t>Fuel injection</a:t>
            </a:r>
          </a:p>
          <a:p>
            <a:pPr lvl="1"/>
            <a:r>
              <a:rPr lang="en-US"/>
              <a:t>Spark ignition</a:t>
            </a:r>
          </a:p>
          <a:p>
            <a:pPr marL="0" indent="0">
              <a:buNone/>
            </a:pPr>
            <a:endParaRPr lang="en-US"/>
          </a:p>
          <a:p>
            <a:pPr marL="0" indent="0">
              <a:buNone/>
            </a:pPr>
            <a:r>
              <a:rPr lang="en-US"/>
              <a:t>Top-Dead-Center:</a:t>
            </a:r>
          </a:p>
          <a:p>
            <a:pPr lvl="1"/>
            <a:r>
              <a:rPr lang="en-US"/>
              <a:t>Real-time job release</a:t>
            </a:r>
          </a:p>
          <a:p>
            <a:pPr lvl="1"/>
            <a:r>
              <a:rPr lang="en-US"/>
              <a:t>Due at next ignition</a:t>
            </a:r>
          </a:p>
        </p:txBody>
      </p:sp>
      <p:pic>
        <p:nvPicPr>
          <p:cNvPr id="18" name="Content Placeholder 12">
            <a:extLst>
              <a:ext uri="{FF2B5EF4-FFF2-40B4-BE49-F238E27FC236}">
                <a16:creationId xmlns:a16="http://schemas.microsoft.com/office/drawing/2014/main" id="{0BC030C3-EDF4-42D0-8145-9C5EAA32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521" y="2710935"/>
            <a:ext cx="3515967" cy="2580718"/>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E2DF5A2B-897D-4120-BB25-0BADB313FEF2}"/>
              </a:ext>
            </a:extLst>
          </p:cNvPr>
          <p:cNvSpPr/>
          <p:nvPr/>
        </p:nvSpPr>
        <p:spPr>
          <a:xfrm>
            <a:off x="4675522" y="5676337"/>
            <a:ext cx="3515966" cy="507831"/>
          </a:xfrm>
          <a:prstGeom prst="rect">
            <a:avLst/>
          </a:prstGeom>
        </p:spPr>
        <p:txBody>
          <a:bodyPr wrap="square">
            <a:spAutoFit/>
          </a:bodyPr>
          <a:lstStyle/>
          <a:p>
            <a:pPr algn="ctr"/>
            <a:r>
              <a:rPr lang="en-US" sz="900"/>
              <a:t>Image Provided by:	</a:t>
            </a:r>
            <a:r>
              <a:rPr lang="en-US" sz="900" b="1" err="1"/>
              <a:t>Zephyris</a:t>
            </a:r>
            <a:r>
              <a:rPr lang="en-US" sz="900" b="1"/>
              <a:t>.</a:t>
            </a:r>
          </a:p>
          <a:p>
            <a:pPr algn="ctr"/>
            <a:r>
              <a:rPr lang="en-US" sz="900"/>
              <a:t>https://commons.wikimedia.org/wiki/</a:t>
            </a:r>
          </a:p>
          <a:p>
            <a:pPr algn="ctr"/>
            <a:r>
              <a:rPr lang="en-US" sz="900"/>
              <a:t>File:4StrokeEngine_Ortho_3D_Small.gif</a:t>
            </a:r>
          </a:p>
        </p:txBody>
      </p:sp>
      <p:pic>
        <p:nvPicPr>
          <p:cNvPr id="4" name="Picture 3">
            <a:extLst>
              <a:ext uri="{FF2B5EF4-FFF2-40B4-BE49-F238E27FC236}">
                <a16:creationId xmlns:a16="http://schemas.microsoft.com/office/drawing/2014/main" id="{E20C072B-C008-4A77-B021-825616898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14" y="2572544"/>
            <a:ext cx="2143125" cy="2857500"/>
          </a:xfrm>
          <a:prstGeom prst="rect">
            <a:avLst/>
          </a:prstGeom>
          <a:ln w="57150">
            <a:solidFill>
              <a:schemeClr val="tx1"/>
            </a:solidFill>
          </a:ln>
        </p:spPr>
      </p:pic>
      <p:grpSp>
        <p:nvGrpSpPr>
          <p:cNvPr id="8" name="Group 7">
            <a:extLst>
              <a:ext uri="{FF2B5EF4-FFF2-40B4-BE49-F238E27FC236}">
                <a16:creationId xmlns:a16="http://schemas.microsoft.com/office/drawing/2014/main" id="{7A317767-4200-44B3-B2A4-87C53D2CB3BA}"/>
              </a:ext>
            </a:extLst>
          </p:cNvPr>
          <p:cNvGrpSpPr/>
          <p:nvPr/>
        </p:nvGrpSpPr>
        <p:grpSpPr>
          <a:xfrm>
            <a:off x="1618273" y="1688902"/>
            <a:ext cx="4598052" cy="1957358"/>
            <a:chOff x="914400" y="1825625"/>
            <a:chExt cx="10439398" cy="2175627"/>
          </a:xfrm>
        </p:grpSpPr>
        <p:sp>
          <p:nvSpPr>
            <p:cNvPr id="9" name="Rectangle 8">
              <a:extLst>
                <a:ext uri="{FF2B5EF4-FFF2-40B4-BE49-F238E27FC236}">
                  <a16:creationId xmlns:a16="http://schemas.microsoft.com/office/drawing/2014/main" id="{EA18722A-BA85-4A8E-91C3-21C63F85A9D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10" name="Rectangle 9">
              <a:extLst>
                <a:ext uri="{FF2B5EF4-FFF2-40B4-BE49-F238E27FC236}">
                  <a16:creationId xmlns:a16="http://schemas.microsoft.com/office/drawing/2014/main" id="{C5B1D1CE-EB31-48BF-BCB9-31373CF026CE}"/>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11" name="Group 10">
            <a:extLst>
              <a:ext uri="{FF2B5EF4-FFF2-40B4-BE49-F238E27FC236}">
                <a16:creationId xmlns:a16="http://schemas.microsoft.com/office/drawing/2014/main" id="{5DEED77C-1AF9-4021-8AA2-6FB5D5B762EA}"/>
              </a:ext>
            </a:extLst>
          </p:cNvPr>
          <p:cNvGrpSpPr/>
          <p:nvPr/>
        </p:nvGrpSpPr>
        <p:grpSpPr>
          <a:xfrm>
            <a:off x="1615446" y="3865210"/>
            <a:ext cx="4598052" cy="1777654"/>
            <a:chOff x="914400" y="1825625"/>
            <a:chExt cx="10439398" cy="1975884"/>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BD0D1E1-B49C-46C5-B27B-456E5CE73D6A}"/>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smtClean="0">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12" name="Rectangle 11">
                  <a:extLst>
                    <a:ext uri="{FF2B5EF4-FFF2-40B4-BE49-F238E27FC236}">
                      <a16:creationId xmlns:a16="http://schemas.microsoft.com/office/drawing/2014/main" id="{1BD0D1E1-B49C-46C5-B27B-456E5CE73D6A}"/>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5"/>
                  <a:stretch>
                    <a:fillRect l="-131" r="-917"/>
                  </a:stretch>
                </a:blipFill>
                <a:ln w="57150">
                  <a:solidFill>
                    <a:srgbClr val="FF0000"/>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E7A2593-993E-4FD3-804A-C891EE5AFEA9}"/>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14" name="Thought Bubble: Cloud 13">
            <a:extLst>
              <a:ext uri="{FF2B5EF4-FFF2-40B4-BE49-F238E27FC236}">
                <a16:creationId xmlns:a16="http://schemas.microsoft.com/office/drawing/2014/main" id="{2EC8CF72-1B47-4B28-A836-00A4B44079A5}"/>
              </a:ext>
            </a:extLst>
          </p:cNvPr>
          <p:cNvSpPr/>
          <p:nvPr/>
        </p:nvSpPr>
        <p:spPr>
          <a:xfrm>
            <a:off x="6250349" y="2118607"/>
            <a:ext cx="1387546" cy="800318"/>
          </a:xfrm>
          <a:prstGeom prst="cloudCallout">
            <a:avLst>
              <a:gd name="adj1" fmla="val 34879"/>
              <a:gd name="adj2" fmla="val 761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a:extLst>
              <a:ext uri="{FF2B5EF4-FFF2-40B4-BE49-F238E27FC236}">
                <a16:creationId xmlns:a16="http://schemas.microsoft.com/office/drawing/2014/main" id="{F7492F6C-6C51-405C-BB58-26330950990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93860" y="2123408"/>
            <a:ext cx="855975" cy="855975"/>
          </a:xfrm>
          <a:prstGeom prst="rect">
            <a:avLst/>
          </a:prstGeom>
        </p:spPr>
      </p:pic>
      <p:pic>
        <p:nvPicPr>
          <p:cNvPr id="17" name="Content Placeholder 7">
            <a:extLst>
              <a:ext uri="{FF2B5EF4-FFF2-40B4-BE49-F238E27FC236}">
                <a16:creationId xmlns:a16="http://schemas.microsoft.com/office/drawing/2014/main" id="{B7FE0076-4D0F-457C-9D99-06B6EAB703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34476" y="4493244"/>
            <a:ext cx="855975" cy="855975"/>
          </a:xfrm>
          <a:prstGeom prst="rect">
            <a:avLst/>
          </a:prstGeom>
        </p:spPr>
      </p:pic>
      <p:sp>
        <p:nvSpPr>
          <p:cNvPr id="20" name="Arrow: Notched Right 10">
            <a:extLst>
              <a:ext uri="{FF2B5EF4-FFF2-40B4-BE49-F238E27FC236}">
                <a16:creationId xmlns:a16="http://schemas.microsoft.com/office/drawing/2014/main" id="{3745137A-AAF7-4CCF-AB22-6CBB5B815E43}"/>
              </a:ext>
            </a:extLst>
          </p:cNvPr>
          <p:cNvSpPr/>
          <p:nvPr/>
        </p:nvSpPr>
        <p:spPr>
          <a:xfrm rot="16200000" flipH="1">
            <a:off x="7663007" y="45990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Tree>
    <p:extLst>
      <p:ext uri="{BB962C8B-B14F-4D97-AF65-F5344CB8AC3E}">
        <p14:creationId xmlns:p14="http://schemas.microsoft.com/office/powerpoint/2010/main" val="295774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1000"/>
                            </p:stCondLst>
                            <p:childTnLst>
                              <p:par>
                                <p:cTn id="43" presetID="6" presetClass="emph" presetSubtype="0" fill="hold" nodeType="afterEffect">
                                  <p:stCondLst>
                                    <p:cond delay="0"/>
                                  </p:stCondLst>
                                  <p:childTnLst>
                                    <p:animScale>
                                      <p:cBhvr>
                                        <p:cTn id="44" dur="1000" fill="hold"/>
                                        <p:tgtEl>
                                          <p:spTgt spid="1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Engine Control Modules (ECMs)</a:t>
            </a:r>
          </a:p>
        </p:txBody>
      </p:sp>
      <p:sp>
        <p:nvSpPr>
          <p:cNvPr id="16" name="Content Placeholder 15">
            <a:extLst>
              <a:ext uri="{FF2B5EF4-FFF2-40B4-BE49-F238E27FC236}">
                <a16:creationId xmlns:a16="http://schemas.microsoft.com/office/drawing/2014/main" id="{EF5361C2-C629-4C9E-8E36-2D19AC85E0ED}"/>
              </a:ext>
            </a:extLst>
          </p:cNvPr>
          <p:cNvSpPr>
            <a:spLocks noGrp="1"/>
          </p:cNvSpPr>
          <p:nvPr>
            <p:ph sz="half" idx="1"/>
          </p:nvPr>
        </p:nvSpPr>
        <p:spPr>
          <a:xfrm>
            <a:off x="628649" y="1825625"/>
            <a:ext cx="3943351" cy="4351338"/>
          </a:xfrm>
        </p:spPr>
        <p:txBody>
          <a:bodyPr anchor="ctr">
            <a:normAutofit/>
          </a:bodyPr>
          <a:lstStyle/>
          <a:p>
            <a:pPr marL="0" indent="0">
              <a:buNone/>
            </a:pPr>
            <a:r>
              <a:rPr lang="en-US"/>
              <a:t>Responsibilities:</a:t>
            </a:r>
          </a:p>
          <a:p>
            <a:pPr lvl="1"/>
            <a:r>
              <a:rPr lang="en-US"/>
              <a:t>Fuel injection</a:t>
            </a:r>
          </a:p>
          <a:p>
            <a:pPr lvl="1"/>
            <a:r>
              <a:rPr lang="en-US"/>
              <a:t>Spark ignition</a:t>
            </a:r>
          </a:p>
          <a:p>
            <a:pPr marL="0" indent="0">
              <a:buNone/>
            </a:pPr>
            <a:endParaRPr lang="en-US"/>
          </a:p>
          <a:p>
            <a:pPr marL="0" indent="0">
              <a:buNone/>
            </a:pPr>
            <a:r>
              <a:rPr lang="en-US"/>
              <a:t>Prevent ECM Overload:</a:t>
            </a:r>
          </a:p>
          <a:p>
            <a:pPr lvl="1"/>
            <a:r>
              <a:rPr lang="en-US"/>
              <a:t>Due at next ignition</a:t>
            </a:r>
          </a:p>
        </p:txBody>
      </p:sp>
      <p:pic>
        <p:nvPicPr>
          <p:cNvPr id="18" name="Content Placeholder 12">
            <a:extLst>
              <a:ext uri="{FF2B5EF4-FFF2-40B4-BE49-F238E27FC236}">
                <a16:creationId xmlns:a16="http://schemas.microsoft.com/office/drawing/2014/main" id="{0BC030C3-EDF4-42D0-8145-9C5EAA32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521" y="2710935"/>
            <a:ext cx="3515967" cy="2580718"/>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E2DF5A2B-897D-4120-BB25-0BADB313FEF2}"/>
              </a:ext>
            </a:extLst>
          </p:cNvPr>
          <p:cNvSpPr/>
          <p:nvPr/>
        </p:nvSpPr>
        <p:spPr>
          <a:xfrm>
            <a:off x="4675522" y="5676337"/>
            <a:ext cx="3515966" cy="507831"/>
          </a:xfrm>
          <a:prstGeom prst="rect">
            <a:avLst/>
          </a:prstGeom>
        </p:spPr>
        <p:txBody>
          <a:bodyPr wrap="square">
            <a:spAutoFit/>
          </a:bodyPr>
          <a:lstStyle/>
          <a:p>
            <a:pPr algn="ctr"/>
            <a:r>
              <a:rPr lang="en-US" sz="900"/>
              <a:t>Image Provided by:	</a:t>
            </a:r>
            <a:r>
              <a:rPr lang="en-US" sz="900" b="1" err="1"/>
              <a:t>Zephyris</a:t>
            </a:r>
            <a:r>
              <a:rPr lang="en-US" sz="900" b="1"/>
              <a:t>.</a:t>
            </a:r>
          </a:p>
          <a:p>
            <a:pPr algn="ctr"/>
            <a:r>
              <a:rPr lang="en-US" sz="900"/>
              <a:t>https://commons.wikimedia.org/wiki/</a:t>
            </a:r>
          </a:p>
          <a:p>
            <a:pPr algn="ctr"/>
            <a:r>
              <a:rPr lang="en-US" sz="900"/>
              <a:t>File:4StrokeEngine_Ortho_3D_Small.gif</a:t>
            </a:r>
          </a:p>
        </p:txBody>
      </p:sp>
      <p:pic>
        <p:nvPicPr>
          <p:cNvPr id="4" name="Picture 3">
            <a:extLst>
              <a:ext uri="{FF2B5EF4-FFF2-40B4-BE49-F238E27FC236}">
                <a16:creationId xmlns:a16="http://schemas.microsoft.com/office/drawing/2014/main" id="{E20C072B-C008-4A77-B021-825616898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14" y="2572544"/>
            <a:ext cx="2143125" cy="2857500"/>
          </a:xfrm>
          <a:prstGeom prst="rect">
            <a:avLst/>
          </a:prstGeom>
          <a:ln w="57150">
            <a:solidFill>
              <a:schemeClr val="tx1"/>
            </a:solidFill>
          </a:ln>
        </p:spPr>
      </p:pic>
    </p:spTree>
    <p:extLst>
      <p:ext uri="{BB962C8B-B14F-4D97-AF65-F5344CB8AC3E}">
        <p14:creationId xmlns:p14="http://schemas.microsoft.com/office/powerpoint/2010/main" val="298785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628650" y="203201"/>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8" name="Group 47">
            <a:extLst>
              <a:ext uri="{FF2B5EF4-FFF2-40B4-BE49-F238E27FC236}">
                <a16:creationId xmlns:a16="http://schemas.microsoft.com/office/drawing/2014/main" id="{67BCABA7-D51C-4171-81CB-7807111928E9}"/>
              </a:ext>
            </a:extLst>
          </p:cNvPr>
          <p:cNvGrpSpPr/>
          <p:nvPr/>
        </p:nvGrpSpPr>
        <p:grpSpPr>
          <a:xfrm flipH="1">
            <a:off x="1617749" y="4499229"/>
            <a:ext cx="3426298" cy="1097280"/>
            <a:chOff x="3581400" y="4762500"/>
            <a:chExt cx="3426298" cy="1097280"/>
          </a:xfrm>
        </p:grpSpPr>
        <p:sp>
          <p:nvSpPr>
            <p:cNvPr id="49" name="Arrow: Notched Right 10">
              <a:extLst>
                <a:ext uri="{FF2B5EF4-FFF2-40B4-BE49-F238E27FC236}">
                  <a16:creationId xmlns:a16="http://schemas.microsoft.com/office/drawing/2014/main" id="{1E70ECD8-372A-454D-954A-72614042C821}"/>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0" name="Arrow: Notched Right 2">
              <a:extLst>
                <a:ext uri="{FF2B5EF4-FFF2-40B4-BE49-F238E27FC236}">
                  <a16:creationId xmlns:a16="http://schemas.microsoft.com/office/drawing/2014/main" id="{6D21BC77-761D-4930-BAFB-5BB7D3128F51}"/>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computation per job</a:t>
              </a:r>
            </a:p>
          </p:txBody>
        </p:sp>
      </p:grpSp>
      <p:grpSp>
        <p:nvGrpSpPr>
          <p:cNvPr id="51" name="Group 50">
            <a:extLst>
              <a:ext uri="{FF2B5EF4-FFF2-40B4-BE49-F238E27FC236}">
                <a16:creationId xmlns:a16="http://schemas.microsoft.com/office/drawing/2014/main" id="{7B40043B-09BB-4ADB-A3CC-6698AA8D9589}"/>
              </a:ext>
            </a:extLst>
          </p:cNvPr>
          <p:cNvGrpSpPr/>
          <p:nvPr/>
        </p:nvGrpSpPr>
        <p:grpSpPr>
          <a:xfrm flipH="1">
            <a:off x="1656780" y="3153805"/>
            <a:ext cx="3426298" cy="1097280"/>
            <a:chOff x="3581400" y="4762500"/>
            <a:chExt cx="3426298" cy="1097280"/>
          </a:xfrm>
        </p:grpSpPr>
        <p:sp>
          <p:nvSpPr>
            <p:cNvPr id="52" name="Arrow: Notched Right 10">
              <a:extLst>
                <a:ext uri="{FF2B5EF4-FFF2-40B4-BE49-F238E27FC236}">
                  <a16:creationId xmlns:a16="http://schemas.microsoft.com/office/drawing/2014/main" id="{2097C9A2-E98B-494F-8411-1D5658A82517}"/>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CDCB4AE3-1F32-4095-8DEC-A255C7AD3606}"/>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jobs</a:t>
              </a:r>
            </a:p>
          </p:txBody>
        </p:sp>
      </p:grpSp>
      <p:sp>
        <p:nvSpPr>
          <p:cNvPr id="62" name="Oval 61"/>
          <p:cNvSpPr/>
          <p:nvPr/>
        </p:nvSpPr>
        <p:spPr>
          <a:xfrm>
            <a:off x="2517264" y="1816921"/>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3585703" y="2418506"/>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4655498" y="301292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6804778" y="422789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8245332" y="498541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5733698" y="3634757"/>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5594482" y="2779247"/>
            <a:ext cx="2413732" cy="369332"/>
          </a:xfrm>
          <a:prstGeom prst="rect">
            <a:avLst/>
          </a:prstGeom>
          <a:noFill/>
        </p:spPr>
        <p:txBody>
          <a:bodyPr wrap="square" rtlCol="0">
            <a:spAutoFit/>
          </a:bodyPr>
          <a:lstStyle/>
          <a:p>
            <a:r>
              <a:rPr lang="en-US">
                <a:latin typeface="Garamond" panose="02020404030301010803" pitchFamily="18" charset="0"/>
              </a:rPr>
              <a:t>Right boundary speeds</a:t>
            </a:r>
          </a:p>
        </p:txBody>
      </p:sp>
      <p:cxnSp>
        <p:nvCxnSpPr>
          <p:cNvPr id="59" name="Straight Arrow Connector 58"/>
          <p:cNvCxnSpPr/>
          <p:nvPr/>
        </p:nvCxnSpPr>
        <p:spPr>
          <a:xfrm flipV="1">
            <a:off x="5043027" y="3012921"/>
            <a:ext cx="525669" cy="7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lide Number Placeholder 2">
            <a:extLst>
              <a:ext uri="{FF2B5EF4-FFF2-40B4-BE49-F238E27FC236}">
                <a16:creationId xmlns:a16="http://schemas.microsoft.com/office/drawing/2014/main" id="{C075D0C0-3013-4EA4-BE78-8F6B5F24DA5F}"/>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75</a:t>
            </a:fld>
            <a:endParaRPr lang="en-US"/>
          </a:p>
        </p:txBody>
      </p:sp>
    </p:spTree>
    <p:extLst>
      <p:ext uri="{BB962C8B-B14F-4D97-AF65-F5344CB8AC3E}">
        <p14:creationId xmlns:p14="http://schemas.microsoft.com/office/powerpoint/2010/main" val="364746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9"/>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4" grpId="0"/>
      <p:bldP spid="4"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628650" y="203201"/>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8" name="Group 47">
            <a:extLst>
              <a:ext uri="{FF2B5EF4-FFF2-40B4-BE49-F238E27FC236}">
                <a16:creationId xmlns:a16="http://schemas.microsoft.com/office/drawing/2014/main" id="{67BCABA7-D51C-4171-81CB-7807111928E9}"/>
              </a:ext>
            </a:extLst>
          </p:cNvPr>
          <p:cNvGrpSpPr/>
          <p:nvPr/>
        </p:nvGrpSpPr>
        <p:grpSpPr>
          <a:xfrm flipH="1">
            <a:off x="5000660" y="3245616"/>
            <a:ext cx="3426298" cy="1097280"/>
            <a:chOff x="3581400" y="4762500"/>
            <a:chExt cx="3426298" cy="1097280"/>
          </a:xfrm>
        </p:grpSpPr>
        <p:sp>
          <p:nvSpPr>
            <p:cNvPr id="49" name="Arrow: Notched Right 10">
              <a:extLst>
                <a:ext uri="{FF2B5EF4-FFF2-40B4-BE49-F238E27FC236}">
                  <a16:creationId xmlns:a16="http://schemas.microsoft.com/office/drawing/2014/main" id="{1E70ECD8-372A-454D-954A-72614042C821}"/>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0" name="Arrow: Notched Right 2">
              <a:extLst>
                <a:ext uri="{FF2B5EF4-FFF2-40B4-BE49-F238E27FC236}">
                  <a16:creationId xmlns:a16="http://schemas.microsoft.com/office/drawing/2014/main" id="{6D21BC77-761D-4930-BAFB-5BB7D3128F51}"/>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computation per job</a:t>
              </a:r>
            </a:p>
          </p:txBody>
        </p:sp>
      </p:grpSp>
      <p:grpSp>
        <p:nvGrpSpPr>
          <p:cNvPr id="51" name="Group 50">
            <a:extLst>
              <a:ext uri="{FF2B5EF4-FFF2-40B4-BE49-F238E27FC236}">
                <a16:creationId xmlns:a16="http://schemas.microsoft.com/office/drawing/2014/main" id="{7B40043B-09BB-4ADB-A3CC-6698AA8D9589}"/>
              </a:ext>
            </a:extLst>
          </p:cNvPr>
          <p:cNvGrpSpPr/>
          <p:nvPr/>
        </p:nvGrpSpPr>
        <p:grpSpPr>
          <a:xfrm flipH="1">
            <a:off x="5005159" y="1813602"/>
            <a:ext cx="3426298" cy="1097280"/>
            <a:chOff x="3581400" y="4762500"/>
            <a:chExt cx="3426298" cy="1097280"/>
          </a:xfrm>
        </p:grpSpPr>
        <p:sp>
          <p:nvSpPr>
            <p:cNvPr id="52" name="Arrow: Notched Right 10">
              <a:extLst>
                <a:ext uri="{FF2B5EF4-FFF2-40B4-BE49-F238E27FC236}">
                  <a16:creationId xmlns:a16="http://schemas.microsoft.com/office/drawing/2014/main" id="{2097C9A2-E98B-494F-8411-1D5658A82517}"/>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CDCB4AE3-1F32-4095-8DEC-A255C7AD3606}"/>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jobs</a:t>
              </a:r>
            </a:p>
          </p:txBody>
        </p:sp>
      </p:grpSp>
      <p:cxnSp>
        <p:nvCxnSpPr>
          <p:cNvPr id="54" name="Straight Arrow Connector 53">
            <a:extLst>
              <a:ext uri="{FF2B5EF4-FFF2-40B4-BE49-F238E27FC236}">
                <a16:creationId xmlns:a16="http://schemas.microsoft.com/office/drawing/2014/main" id="{0DE6D897-A79B-4D60-A170-C228FED09644}"/>
              </a:ext>
            </a:extLst>
          </p:cNvPr>
          <p:cNvCxnSpPr>
            <a:cxnSpLocks/>
          </p:cNvCxnSpPr>
          <p:nvPr/>
        </p:nvCxnSpPr>
        <p:spPr>
          <a:xfrm>
            <a:off x="1153888" y="5703212"/>
            <a:ext cx="76419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78215C2-8BCB-4AC7-9BE5-4E5D11884EF7}"/>
              </a:ext>
            </a:extLst>
          </p:cNvPr>
          <p:cNvSpPr/>
          <p:nvPr/>
        </p:nvSpPr>
        <p:spPr>
          <a:xfrm>
            <a:off x="4257843" y="6291775"/>
            <a:ext cx="1032827" cy="4768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cxnSp>
        <p:nvCxnSpPr>
          <p:cNvPr id="57" name="Straight Arrow Connector 56">
            <a:extLst>
              <a:ext uri="{FF2B5EF4-FFF2-40B4-BE49-F238E27FC236}">
                <a16:creationId xmlns:a16="http://schemas.microsoft.com/office/drawing/2014/main" id="{AA9DB41E-80E3-4F0D-A4F0-62FA91B47CB1}"/>
              </a:ext>
            </a:extLst>
          </p:cNvPr>
          <p:cNvCxnSpPr>
            <a:cxnSpLocks/>
          </p:cNvCxnSpPr>
          <p:nvPr/>
        </p:nvCxnSpPr>
        <p:spPr>
          <a:xfrm flipV="1">
            <a:off x="1165180" y="1633372"/>
            <a:ext cx="0" cy="409621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D34F4DF-35FB-4B0D-AD8B-62C7AE8F4D7D}"/>
              </a:ext>
            </a:extLst>
          </p:cNvPr>
          <p:cNvSpPr/>
          <p:nvPr/>
        </p:nvSpPr>
        <p:spPr>
          <a:xfrm rot="16200000">
            <a:off x="-1084556" y="3194750"/>
            <a:ext cx="3046194" cy="4768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60" name="Group 59">
            <a:extLst>
              <a:ext uri="{FF2B5EF4-FFF2-40B4-BE49-F238E27FC236}">
                <a16:creationId xmlns:a16="http://schemas.microsoft.com/office/drawing/2014/main" id="{43F01A4D-9559-4B94-B9ED-CA79B55BCE9A}"/>
              </a:ext>
            </a:extLst>
          </p:cNvPr>
          <p:cNvGrpSpPr/>
          <p:nvPr/>
        </p:nvGrpSpPr>
        <p:grpSpPr>
          <a:xfrm>
            <a:off x="1403663" y="4135259"/>
            <a:ext cx="2507757" cy="1179905"/>
            <a:chOff x="1403663" y="4135259"/>
            <a:chExt cx="2507757" cy="1179905"/>
          </a:xfrm>
        </p:grpSpPr>
        <mc:AlternateContent xmlns:mc="http://schemas.openxmlformats.org/markup-compatibility/2006" xmlns:a14="http://schemas.microsoft.com/office/drawing/2010/main">
          <mc:Choice Requires="a14">
            <p:sp>
              <p:nvSpPr>
                <p:cNvPr id="84" name="Arrow: Notched Right 10">
                  <a:extLst>
                    <a:ext uri="{FF2B5EF4-FFF2-40B4-BE49-F238E27FC236}">
                      <a16:creationId xmlns:a16="http://schemas.microsoft.com/office/drawing/2014/main" id="{0F883F59-8437-4854-94DC-56C141572FE6}"/>
                    </a:ext>
                  </a:extLst>
                </p:cNvPr>
                <p:cNvSpPr/>
                <p:nvPr/>
              </p:nvSpPr>
              <p:spPr>
                <a:xfrm flipH="1">
                  <a:off x="1403663" y="440322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4" name="Arrow: Notched Right 10">
                  <a:extLst>
                    <a:ext uri="{FF2B5EF4-FFF2-40B4-BE49-F238E27FC236}">
                      <a16:creationId xmlns:a16="http://schemas.microsoft.com/office/drawing/2014/main" id="{0F883F59-8437-4854-94DC-56C141572FE6}"/>
                    </a:ext>
                  </a:extLst>
                </p:cNvPr>
                <p:cNvSpPr>
                  <a:spLocks noRot="1" noChangeAspect="1" noMove="1" noResize="1" noEditPoints="1" noAdjustHandles="1" noChangeArrowheads="1" noChangeShapeType="1" noTextEdit="1"/>
                </p:cNvSpPr>
                <p:nvPr/>
              </p:nvSpPr>
              <p:spPr>
                <a:xfrm flipH="1">
                  <a:off x="1403663" y="4403228"/>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Arrow: Notched Right 10">
                  <a:extLst>
                    <a:ext uri="{FF2B5EF4-FFF2-40B4-BE49-F238E27FC236}">
                      <a16:creationId xmlns:a16="http://schemas.microsoft.com/office/drawing/2014/main" id="{4AFFC0E1-1C1E-4B21-B1E7-29844D842D07}"/>
                    </a:ext>
                  </a:extLst>
                </p:cNvPr>
                <p:cNvSpPr/>
                <p:nvPr/>
              </p:nvSpPr>
              <p:spPr>
                <a:xfrm>
                  <a:off x="3100006" y="440322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5" name="Arrow: Notched Right 10">
                  <a:extLst>
                    <a:ext uri="{FF2B5EF4-FFF2-40B4-BE49-F238E27FC236}">
                      <a16:creationId xmlns:a16="http://schemas.microsoft.com/office/drawing/2014/main" id="{4AFFC0E1-1C1E-4B21-B1E7-29844D842D07}"/>
                    </a:ext>
                  </a:extLst>
                </p:cNvPr>
                <p:cNvSpPr>
                  <a:spLocks noRot="1" noChangeAspect="1" noMove="1" noResize="1" noEditPoints="1" noAdjustHandles="1" noChangeArrowheads="1" noChangeShapeType="1" noTextEdit="1"/>
                </p:cNvSpPr>
                <p:nvPr/>
              </p:nvSpPr>
              <p:spPr>
                <a:xfrm>
                  <a:off x="3100006" y="440322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9D2D8808-1E51-4688-8180-8A7462DB7A9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35489" y="4135259"/>
              <a:ext cx="884928" cy="1179905"/>
            </a:xfrm>
            <a:prstGeom prst="rect">
              <a:avLst/>
            </a:prstGeom>
          </p:spPr>
        </p:pic>
      </p:grpSp>
      <p:sp>
        <p:nvSpPr>
          <p:cNvPr id="62" name="Oval 61"/>
          <p:cNvSpPr/>
          <p:nvPr/>
        </p:nvSpPr>
        <p:spPr>
          <a:xfrm>
            <a:off x="2517264" y="1816921"/>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3585703" y="2418506"/>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4655498" y="301292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6804778" y="422789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8245332" y="498541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5733698" y="3634757"/>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5594482" y="2779247"/>
            <a:ext cx="2413732" cy="369332"/>
          </a:xfrm>
          <a:prstGeom prst="rect">
            <a:avLst/>
          </a:prstGeom>
          <a:noFill/>
        </p:spPr>
        <p:txBody>
          <a:bodyPr wrap="square" rtlCol="0">
            <a:spAutoFit/>
          </a:bodyPr>
          <a:lstStyle/>
          <a:p>
            <a:r>
              <a:rPr lang="en-US">
                <a:latin typeface="Garamond" panose="02020404030301010803" pitchFamily="18" charset="0"/>
              </a:rPr>
              <a:t>Right boundary speeds</a:t>
            </a:r>
          </a:p>
        </p:txBody>
      </p:sp>
      <p:cxnSp>
        <p:nvCxnSpPr>
          <p:cNvPr id="59" name="Straight Arrow Connector 58"/>
          <p:cNvCxnSpPr/>
          <p:nvPr/>
        </p:nvCxnSpPr>
        <p:spPr>
          <a:xfrm flipV="1">
            <a:off x="5043027" y="3012921"/>
            <a:ext cx="525669" cy="7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lide Number Placeholder 2">
            <a:extLst>
              <a:ext uri="{FF2B5EF4-FFF2-40B4-BE49-F238E27FC236}">
                <a16:creationId xmlns:a16="http://schemas.microsoft.com/office/drawing/2014/main" id="{278B28DB-2C0F-416D-86B0-8A9052E251C4}"/>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76</a:t>
            </a:fld>
            <a:endParaRPr lang="en-US"/>
          </a:p>
        </p:txBody>
      </p:sp>
    </p:spTree>
    <p:extLst>
      <p:ext uri="{BB962C8B-B14F-4D97-AF65-F5344CB8AC3E}">
        <p14:creationId xmlns:p14="http://schemas.microsoft.com/office/powerpoint/2010/main" val="324186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500"/>
                                        <p:tgtEl>
                                          <p:spTgt spid="54"/>
                                        </p:tgtEl>
                                      </p:cBhvr>
                                    </p:animEffect>
                                    <p:set>
                                      <p:cBhvr>
                                        <p:cTn id="14" dur="1" fill="hold">
                                          <p:stCondLst>
                                            <p:cond delay="499"/>
                                          </p:stCondLst>
                                        </p:cTn>
                                        <p:tgtEl>
                                          <p:spTgt spid="54"/>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56"/>
                                        </p:tgtEl>
                                      </p:cBhvr>
                                    </p:animEffect>
                                    <p:set>
                                      <p:cBhvr>
                                        <p:cTn id="17" dur="1" fill="hold">
                                          <p:stCondLst>
                                            <p:cond delay="499"/>
                                          </p:stCondLst>
                                        </p:cTn>
                                        <p:tgtEl>
                                          <p:spTgt spid="5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57"/>
                                        </p:tgtEl>
                                      </p:cBhvr>
                                    </p:animEffect>
                                    <p:set>
                                      <p:cBhvr>
                                        <p:cTn id="29" dur="1" fill="hold">
                                          <p:stCondLst>
                                            <p:cond delay="499"/>
                                          </p:stCondLst>
                                        </p:cTn>
                                        <p:tgtEl>
                                          <p:spTgt spid="5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8"/>
                                        </p:tgtEl>
                                      </p:cBhvr>
                                    </p:animEffect>
                                    <p:set>
                                      <p:cBhvr>
                                        <p:cTn id="32" dur="1" fill="hold">
                                          <p:stCondLst>
                                            <p:cond delay="499"/>
                                          </p:stCondLst>
                                        </p:cTn>
                                        <p:tgtEl>
                                          <p:spTgt spid="5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8" grpId="0" animBg="1"/>
      <p:bldP spid="58"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4" grpId="0"/>
      <p:bldP spid="4"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Motivation &amp; Problem Statement</a:t>
            </a:r>
          </a:p>
        </p:txBody>
      </p:sp>
      <p:cxnSp>
        <p:nvCxnSpPr>
          <p:cNvPr id="14" name="Straight Connector 13">
            <a:extLst>
              <a:ext uri="{FF2B5EF4-FFF2-40B4-BE49-F238E27FC236}">
                <a16:creationId xmlns:a16="http://schemas.microsoft.com/office/drawing/2014/main" id="{DF6A36CB-3275-42C0-A52B-D9EBB7511EC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6D02CB3-B432-4307-92F5-783C86ABED86}"/>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6490F646-9559-4628-AF9B-3F4695BBB69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E11596B-0DED-4484-90F8-9578BD7C84F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CB7515BC-E1C7-4A48-ABF5-296E5B2EFCE2}"/>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AD82C2EA-7303-4500-9283-3879FEF58F82}"/>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E258ED21-B99E-4AE1-AA1A-286B28F608E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D65345DF-082E-45C7-AAE7-D6D2939275B1}"/>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E930F7B3-2F08-4A94-9158-603545FE53CF}"/>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0047FF89-27DE-4F0F-AE6E-E345CA7701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9A70A34-EF27-4ED6-B879-D2B4DC056901}"/>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D81AF70-2D74-4935-B501-E1D5BD4AAE8D}"/>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25" name="TextBox 24">
                <a:extLst>
                  <a:ext uri="{FF2B5EF4-FFF2-40B4-BE49-F238E27FC236}">
                    <a16:creationId xmlns:a16="http://schemas.microsoft.com/office/drawing/2014/main" id="{1D81AF70-2D74-4935-B501-E1D5BD4AAE8D}"/>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2"/>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FE3A0E-12D1-4A1F-B354-480D8A776795}"/>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26" name="TextBox 25">
                <a:extLst>
                  <a:ext uri="{FF2B5EF4-FFF2-40B4-BE49-F238E27FC236}">
                    <a16:creationId xmlns:a16="http://schemas.microsoft.com/office/drawing/2014/main" id="{39FE3A0E-12D1-4A1F-B354-480D8A776795}"/>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3"/>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7E30E3-7521-4663-9562-BE03AD1583A5}"/>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27" name="TextBox 26">
                <a:extLst>
                  <a:ext uri="{FF2B5EF4-FFF2-40B4-BE49-F238E27FC236}">
                    <a16:creationId xmlns:a16="http://schemas.microsoft.com/office/drawing/2014/main" id="{267E30E3-7521-4663-9562-BE03AD1583A5}"/>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AA032A-E681-43B7-8755-5458E4C942C1}"/>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28" name="TextBox 27">
                <a:extLst>
                  <a:ext uri="{FF2B5EF4-FFF2-40B4-BE49-F238E27FC236}">
                    <a16:creationId xmlns:a16="http://schemas.microsoft.com/office/drawing/2014/main" id="{DFAA032A-E681-43B7-8755-5458E4C942C1}"/>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4F2EB5E-1EF6-4334-B3B1-DC84DFA0B506}"/>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E4F2EB5E-1EF6-4334-B3B1-DC84DFA0B506}"/>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6"/>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65478E7-C37E-4AEB-9788-B6D1C2FD9F12}"/>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30" name="TextBox 29">
                <a:extLst>
                  <a:ext uri="{FF2B5EF4-FFF2-40B4-BE49-F238E27FC236}">
                    <a16:creationId xmlns:a16="http://schemas.microsoft.com/office/drawing/2014/main" id="{D65478E7-C37E-4AEB-9788-B6D1C2FD9F12}"/>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7"/>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400F9C-C139-45C9-9C09-8F356400E039}"/>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31" name="TextBox 30">
                <a:extLst>
                  <a:ext uri="{FF2B5EF4-FFF2-40B4-BE49-F238E27FC236}">
                    <a16:creationId xmlns:a16="http://schemas.microsoft.com/office/drawing/2014/main" id="{74400F9C-C139-45C9-9C09-8F356400E039}"/>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8"/>
                <a:stretch>
                  <a:fillRect b="-33333"/>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BFE7254-3950-4FCE-8859-2B4F99F93A6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3CD9622-5851-46AC-9E51-E8B7BF416F72}"/>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33" name="TextBox 32">
                <a:extLst>
                  <a:ext uri="{FF2B5EF4-FFF2-40B4-BE49-F238E27FC236}">
                    <a16:creationId xmlns:a16="http://schemas.microsoft.com/office/drawing/2014/main" id="{93CD9622-5851-46AC-9E51-E8B7BF416F72}"/>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9"/>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170A98-E33F-4187-9CB2-4DE3AEC8C283}"/>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34" name="TextBox 33">
                <a:extLst>
                  <a:ext uri="{FF2B5EF4-FFF2-40B4-BE49-F238E27FC236}">
                    <a16:creationId xmlns:a16="http://schemas.microsoft.com/office/drawing/2014/main" id="{EF170A98-E33F-4187-9CB2-4DE3AEC8C283}"/>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0"/>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BCF18D9-A6AE-4E08-BFD4-18C6B93303E7}"/>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35" name="TextBox 34">
                <a:extLst>
                  <a:ext uri="{FF2B5EF4-FFF2-40B4-BE49-F238E27FC236}">
                    <a16:creationId xmlns:a16="http://schemas.microsoft.com/office/drawing/2014/main" id="{ABCF18D9-A6AE-4E08-BFD4-18C6B93303E7}"/>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1537848-B8EA-4CB7-84D9-4AB640874AD9}"/>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36" name="TextBox 35">
                <a:extLst>
                  <a:ext uri="{FF2B5EF4-FFF2-40B4-BE49-F238E27FC236}">
                    <a16:creationId xmlns:a16="http://schemas.microsoft.com/office/drawing/2014/main" id="{B1537848-B8EA-4CB7-84D9-4AB640874AD9}"/>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2"/>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CE59EB-9B8A-4574-9D3A-8FA05F88BDE0}"/>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37" name="TextBox 36">
                <a:extLst>
                  <a:ext uri="{FF2B5EF4-FFF2-40B4-BE49-F238E27FC236}">
                    <a16:creationId xmlns:a16="http://schemas.microsoft.com/office/drawing/2014/main" id="{1ECE59EB-9B8A-4574-9D3A-8FA05F88BDE0}"/>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3"/>
                <a:stretch>
                  <a:fillRect r="-82927" b="-4042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02238F3A-135A-461D-A217-E9F05E1D7865}"/>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9C6DE67-2028-41CF-ADA0-021F5ED22FD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7AA577D8-C345-44B2-A397-767535B8D11A}"/>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71F0D89B-E317-41DB-8FB4-F0243E85711D}"/>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3D6506A7-1385-49B3-BFCD-12B1101FCB25}"/>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4903CBB9-E527-41A5-9730-B6624229A02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62A9184C-392E-4843-91EE-1C2BEE153679}"/>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3600C224-851E-4CFB-8D4A-EA681853661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94E54B7F-F328-4722-89FA-E57B6AD92BC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F9218665-C04F-444B-85EA-213BEB25504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995B47D7-8968-4A26-BC06-98FD6DF09285}"/>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BA8D93EA-EFDA-4CE6-AB2A-BA95BC9077B9}"/>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A9BD2E67-06AA-454B-BD68-4D12EACF1342}"/>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892E29-BC56-42C1-9E02-E29FD502F7C3}"/>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51" name="TextBox 50">
                <a:extLst>
                  <a:ext uri="{FF2B5EF4-FFF2-40B4-BE49-F238E27FC236}">
                    <a16:creationId xmlns:a16="http://schemas.microsoft.com/office/drawing/2014/main" id="{48892E29-BC56-42C1-9E02-E29FD502F7C3}"/>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4"/>
                <a:stretch>
                  <a:fillRect b="-39583"/>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F6379F78-AD13-4C1F-B4CC-7C1E7B01F00C}"/>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53" name="TextBox 52">
            <a:extLst>
              <a:ext uri="{FF2B5EF4-FFF2-40B4-BE49-F238E27FC236}">
                <a16:creationId xmlns:a16="http://schemas.microsoft.com/office/drawing/2014/main" id="{0297EFAD-BCE5-4AA3-98E7-1412C36A06B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54" name="Straight Connector 53">
            <a:extLst>
              <a:ext uri="{FF2B5EF4-FFF2-40B4-BE49-F238E27FC236}">
                <a16:creationId xmlns:a16="http://schemas.microsoft.com/office/drawing/2014/main" id="{7DFEDADF-C421-4118-BE8F-7483A4986038}"/>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E65FAC4D-C9E8-4212-8994-2D5D03E43E46}"/>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FB48FEFB-BADF-4AFC-9875-64CE4C6E5076}"/>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B9CD7F-86A1-4211-BCF7-ACF419F3BB93}"/>
              </a:ext>
            </a:extLst>
          </p:cNvPr>
          <p:cNvGrpSpPr/>
          <p:nvPr/>
        </p:nvGrpSpPr>
        <p:grpSpPr>
          <a:xfrm>
            <a:off x="1618273" y="1688902"/>
            <a:ext cx="4598052" cy="1957358"/>
            <a:chOff x="914400" y="1825625"/>
            <a:chExt cx="10439398" cy="2175627"/>
          </a:xfrm>
        </p:grpSpPr>
        <p:sp>
          <p:nvSpPr>
            <p:cNvPr id="6" name="Rectangle 5">
              <a:extLst>
                <a:ext uri="{FF2B5EF4-FFF2-40B4-BE49-F238E27FC236}">
                  <a16:creationId xmlns:a16="http://schemas.microsoft.com/office/drawing/2014/main" id="{62CE0A03-6416-4CFC-B4B9-3D5C5678D07D}"/>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7" name="Rectangle 6">
              <a:extLst>
                <a:ext uri="{FF2B5EF4-FFF2-40B4-BE49-F238E27FC236}">
                  <a16:creationId xmlns:a16="http://schemas.microsoft.com/office/drawing/2014/main" id="{5C709680-F9D1-4E81-AB58-7D758ACE6F8D}"/>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59" name="Group 58">
            <a:extLst>
              <a:ext uri="{FF2B5EF4-FFF2-40B4-BE49-F238E27FC236}">
                <a16:creationId xmlns:a16="http://schemas.microsoft.com/office/drawing/2014/main" id="{996B1685-E6AD-4499-A047-78DEE72D0EC9}"/>
              </a:ext>
            </a:extLst>
          </p:cNvPr>
          <p:cNvGrpSpPr/>
          <p:nvPr/>
        </p:nvGrpSpPr>
        <p:grpSpPr>
          <a:xfrm>
            <a:off x="1615446" y="3865210"/>
            <a:ext cx="4598052" cy="1777654"/>
            <a:chOff x="914400" y="1825625"/>
            <a:chExt cx="10439398" cy="1975884"/>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FD7963A0-5287-4708-B906-CBBA9BA94EFF}"/>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smtClean="0">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60" name="Rectangle 59">
                  <a:extLst>
                    <a:ext uri="{FF2B5EF4-FFF2-40B4-BE49-F238E27FC236}">
                      <a16:creationId xmlns:a16="http://schemas.microsoft.com/office/drawing/2014/main" id="{FD7963A0-5287-4708-B906-CBBA9BA94EFF}"/>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5"/>
                  <a:stretch>
                    <a:fillRect l="-131" r="-917"/>
                  </a:stretch>
                </a:blipFill>
                <a:ln w="57150">
                  <a:solidFill>
                    <a:srgbClr val="FF0000"/>
                  </a:solidFill>
                </a:ln>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2309C06-EBC4-4785-80AE-4431BD98AF5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62" name="Thought Bubble: Cloud 61">
            <a:extLst>
              <a:ext uri="{FF2B5EF4-FFF2-40B4-BE49-F238E27FC236}">
                <a16:creationId xmlns:a16="http://schemas.microsoft.com/office/drawing/2014/main" id="{EADD792E-2906-4B8E-82B2-36527F443137}"/>
              </a:ext>
            </a:extLst>
          </p:cNvPr>
          <p:cNvSpPr/>
          <p:nvPr/>
        </p:nvSpPr>
        <p:spPr>
          <a:xfrm>
            <a:off x="6250349" y="2118607"/>
            <a:ext cx="1387546" cy="800318"/>
          </a:xfrm>
          <a:prstGeom prst="cloudCallout">
            <a:avLst>
              <a:gd name="adj1" fmla="val 34879"/>
              <a:gd name="adj2" fmla="val 761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Content Placeholder 7">
            <a:extLst>
              <a:ext uri="{FF2B5EF4-FFF2-40B4-BE49-F238E27FC236}">
                <a16:creationId xmlns:a16="http://schemas.microsoft.com/office/drawing/2014/main" id="{4A14D9A5-183A-4040-911A-C917DE0AF9A6}"/>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093860" y="2123408"/>
            <a:ext cx="855975" cy="855975"/>
          </a:xfrm>
          <a:prstGeom prst="rect">
            <a:avLst/>
          </a:prstGeom>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3ADE02F-DB26-46F0-B2D9-DFA13B334B35}"/>
                  </a:ext>
                </a:extLst>
              </p:cNvPr>
              <p:cNvSpPr txBox="1"/>
              <p:nvPr/>
            </p:nvSpPr>
            <p:spPr>
              <a:xfrm>
                <a:off x="7661132" y="2258430"/>
                <a:ext cx="399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m:t>
                      </m:r>
                    </m:oMath>
                  </m:oMathPara>
                </a14:m>
                <a:endParaRPr lang="en-US" sz="3200" b="1"/>
              </a:p>
            </p:txBody>
          </p:sp>
        </mc:Choice>
        <mc:Fallback xmlns="">
          <p:sp>
            <p:nvSpPr>
              <p:cNvPr id="64" name="TextBox 63">
                <a:extLst>
                  <a:ext uri="{FF2B5EF4-FFF2-40B4-BE49-F238E27FC236}">
                    <a16:creationId xmlns:a16="http://schemas.microsoft.com/office/drawing/2014/main" id="{E3ADE02F-DB26-46F0-B2D9-DFA13B334B35}"/>
                  </a:ext>
                </a:extLst>
              </p:cNvPr>
              <p:cNvSpPr txBox="1">
                <a:spLocks noRot="1" noChangeAspect="1" noMove="1" noResize="1" noEditPoints="1" noAdjustHandles="1" noChangeArrowheads="1" noChangeShapeType="1" noTextEdit="1"/>
              </p:cNvSpPr>
              <p:nvPr/>
            </p:nvSpPr>
            <p:spPr>
              <a:xfrm>
                <a:off x="7661132" y="2258430"/>
                <a:ext cx="399147" cy="492443"/>
              </a:xfrm>
              <a:prstGeom prst="rect">
                <a:avLst/>
              </a:prstGeom>
              <a:blipFill>
                <a:blip r:embed="rId17"/>
                <a:stretch>
                  <a:fillRect/>
                </a:stretch>
              </a:blipFill>
            </p:spPr>
            <p:txBody>
              <a:bodyPr/>
              <a:lstStyle/>
              <a:p>
                <a:r>
                  <a:rPr lang="en-US">
                    <a:noFill/>
                  </a:rPr>
                  <a:t> </a:t>
                </a:r>
              </a:p>
            </p:txBody>
          </p:sp>
        </mc:Fallback>
      </mc:AlternateContent>
      <p:pic>
        <p:nvPicPr>
          <p:cNvPr id="65" name="Content Placeholder 7">
            <a:extLst>
              <a:ext uri="{FF2B5EF4-FFF2-40B4-BE49-F238E27FC236}">
                <a16:creationId xmlns:a16="http://schemas.microsoft.com/office/drawing/2014/main" id="{0615A60D-A3D2-4C36-BA8D-C81E7E889E0D}"/>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834476" y="4493244"/>
            <a:ext cx="855975" cy="855975"/>
          </a:xfrm>
          <a:prstGeom prst="rect">
            <a:avLst/>
          </a:prstGeom>
        </p:spPr>
      </p:pic>
      <p:sp>
        <p:nvSpPr>
          <p:cNvPr id="66" name="Arrow: Notched Right 10">
            <a:extLst>
              <a:ext uri="{FF2B5EF4-FFF2-40B4-BE49-F238E27FC236}">
                <a16:creationId xmlns:a16="http://schemas.microsoft.com/office/drawing/2014/main" id="{9A3D1D8F-B22D-4329-A106-EC60FB1613A5}"/>
              </a:ext>
            </a:extLst>
          </p:cNvPr>
          <p:cNvSpPr/>
          <p:nvPr/>
        </p:nvSpPr>
        <p:spPr>
          <a:xfrm rot="16200000" flipH="1">
            <a:off x="7663007" y="45990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8" name="Group 7">
            <a:extLst>
              <a:ext uri="{FF2B5EF4-FFF2-40B4-BE49-F238E27FC236}">
                <a16:creationId xmlns:a16="http://schemas.microsoft.com/office/drawing/2014/main" id="{49CB2B01-B282-41B5-A275-815E4E8FA40B}"/>
              </a:ext>
            </a:extLst>
          </p:cNvPr>
          <p:cNvGrpSpPr/>
          <p:nvPr/>
        </p:nvGrpSpPr>
        <p:grpSpPr>
          <a:xfrm>
            <a:off x="6595493" y="2467401"/>
            <a:ext cx="639127" cy="397752"/>
            <a:chOff x="6576655" y="3221955"/>
            <a:chExt cx="864868" cy="553444"/>
          </a:xfrm>
        </p:grpSpPr>
        <p:cxnSp>
          <p:nvCxnSpPr>
            <p:cNvPr id="70" name="Connector: Curved 69">
              <a:extLst>
                <a:ext uri="{FF2B5EF4-FFF2-40B4-BE49-F238E27FC236}">
                  <a16:creationId xmlns:a16="http://schemas.microsoft.com/office/drawing/2014/main" id="{54DB6668-9F88-43B8-B70B-E9505566524A}"/>
                </a:ext>
              </a:extLst>
            </p:cNvPr>
            <p:cNvCxnSpPr>
              <a:cxnSpLocks/>
              <a:stCxn id="74" idx="7"/>
              <a:endCxn id="71" idx="0"/>
            </p:cNvCxnSpPr>
            <p:nvPr/>
          </p:nvCxnSpPr>
          <p:spPr>
            <a:xfrm rot="16200000" flipH="1">
              <a:off x="6799356" y="3182134"/>
              <a:ext cx="179512" cy="312718"/>
            </a:xfrm>
            <a:prstGeom prst="curvedConnector3">
              <a:avLst>
                <a:gd name="adj1" fmla="val -142265"/>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1" name="Oval 70">
              <a:extLst>
                <a:ext uri="{FF2B5EF4-FFF2-40B4-BE49-F238E27FC236}">
                  <a16:creationId xmlns:a16="http://schemas.microsoft.com/office/drawing/2014/main" id="{A720BB5E-6B9E-4CA7-B13C-E94C86019F8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1900345-DFE8-42E2-8D51-482F72148CCA}"/>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3" name="Connector: Curved 72">
              <a:extLst>
                <a:ext uri="{FF2B5EF4-FFF2-40B4-BE49-F238E27FC236}">
                  <a16:creationId xmlns:a16="http://schemas.microsoft.com/office/drawing/2014/main" id="{15458F0C-4513-4431-A5F1-A6E068796266}"/>
                </a:ext>
              </a:extLst>
            </p:cNvPr>
            <p:cNvCxnSpPr>
              <a:cxnSpLocks/>
              <a:stCxn id="71" idx="0"/>
              <a:endCxn id="72"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4" name="Oval 73">
              <a:extLst>
                <a:ext uri="{FF2B5EF4-FFF2-40B4-BE49-F238E27FC236}">
                  <a16:creationId xmlns:a16="http://schemas.microsoft.com/office/drawing/2014/main" id="{6499703B-90B6-475E-85D2-0B0310AAED09}"/>
                </a:ext>
              </a:extLst>
            </p:cNvPr>
            <p:cNvSpPr/>
            <p:nvPr/>
          </p:nvSpPr>
          <p:spPr>
            <a:xfrm>
              <a:off x="6576655" y="3221955"/>
              <a:ext cx="182880" cy="18288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67" name="Slide Number Placeholder 2">
            <a:extLst>
              <a:ext uri="{FF2B5EF4-FFF2-40B4-BE49-F238E27FC236}">
                <a16:creationId xmlns:a16="http://schemas.microsoft.com/office/drawing/2014/main" id="{C6B2B92B-E195-4006-A98F-24B2DAFEB855}"/>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77</a:t>
            </a:fld>
            <a:endParaRPr lang="en-US"/>
          </a:p>
        </p:txBody>
      </p:sp>
    </p:spTree>
    <p:extLst>
      <p:ext uri="{BB962C8B-B14F-4D97-AF65-F5344CB8AC3E}">
        <p14:creationId xmlns:p14="http://schemas.microsoft.com/office/powerpoint/2010/main" val="29630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par>
                          <p:cTn id="38" fill="hold">
                            <p:stCondLst>
                              <p:cond delay="1000"/>
                            </p:stCondLst>
                            <p:childTnLst>
                              <p:par>
                                <p:cTn id="39" presetID="6" presetClass="emph" presetSubtype="0" fill="hold" nodeType="afterEffect">
                                  <p:stCondLst>
                                    <p:cond delay="0"/>
                                  </p:stCondLst>
                                  <p:childTnLst>
                                    <p:animScale>
                                      <p:cBhvr>
                                        <p:cTn id="40" dur="1000" fill="hold"/>
                                        <p:tgtEl>
                                          <p:spTgt spid="65"/>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p:bldP spid="6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628650" y="203201"/>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8" name="Group 47">
            <a:extLst>
              <a:ext uri="{FF2B5EF4-FFF2-40B4-BE49-F238E27FC236}">
                <a16:creationId xmlns:a16="http://schemas.microsoft.com/office/drawing/2014/main" id="{67BCABA7-D51C-4171-81CB-7807111928E9}"/>
              </a:ext>
            </a:extLst>
          </p:cNvPr>
          <p:cNvGrpSpPr/>
          <p:nvPr/>
        </p:nvGrpSpPr>
        <p:grpSpPr>
          <a:xfrm flipH="1">
            <a:off x="5000660" y="3245616"/>
            <a:ext cx="3426298" cy="1097280"/>
            <a:chOff x="3581400" y="4762500"/>
            <a:chExt cx="3426298" cy="1097280"/>
          </a:xfrm>
        </p:grpSpPr>
        <p:sp>
          <p:nvSpPr>
            <p:cNvPr id="49" name="Arrow: Notched Right 10">
              <a:extLst>
                <a:ext uri="{FF2B5EF4-FFF2-40B4-BE49-F238E27FC236}">
                  <a16:creationId xmlns:a16="http://schemas.microsoft.com/office/drawing/2014/main" id="{1E70ECD8-372A-454D-954A-72614042C821}"/>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0" name="Arrow: Notched Right 2">
              <a:extLst>
                <a:ext uri="{FF2B5EF4-FFF2-40B4-BE49-F238E27FC236}">
                  <a16:creationId xmlns:a16="http://schemas.microsoft.com/office/drawing/2014/main" id="{6D21BC77-761D-4930-BAFB-5BB7D3128F51}"/>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computation per job</a:t>
              </a:r>
            </a:p>
          </p:txBody>
        </p:sp>
      </p:grpSp>
      <p:grpSp>
        <p:nvGrpSpPr>
          <p:cNvPr id="51" name="Group 50">
            <a:extLst>
              <a:ext uri="{FF2B5EF4-FFF2-40B4-BE49-F238E27FC236}">
                <a16:creationId xmlns:a16="http://schemas.microsoft.com/office/drawing/2014/main" id="{7B40043B-09BB-4ADB-A3CC-6698AA8D9589}"/>
              </a:ext>
            </a:extLst>
          </p:cNvPr>
          <p:cNvGrpSpPr/>
          <p:nvPr/>
        </p:nvGrpSpPr>
        <p:grpSpPr>
          <a:xfrm flipH="1">
            <a:off x="5005159" y="1813602"/>
            <a:ext cx="3426298" cy="1097280"/>
            <a:chOff x="3581400" y="4762500"/>
            <a:chExt cx="3426298" cy="1097280"/>
          </a:xfrm>
        </p:grpSpPr>
        <p:sp>
          <p:nvSpPr>
            <p:cNvPr id="52" name="Arrow: Notched Right 10">
              <a:extLst>
                <a:ext uri="{FF2B5EF4-FFF2-40B4-BE49-F238E27FC236}">
                  <a16:creationId xmlns:a16="http://schemas.microsoft.com/office/drawing/2014/main" id="{2097C9A2-E98B-494F-8411-1D5658A82517}"/>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CDCB4AE3-1F32-4095-8DEC-A255C7AD3606}"/>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jobs</a:t>
              </a:r>
            </a:p>
          </p:txBody>
        </p:sp>
      </p:grpSp>
      <p:cxnSp>
        <p:nvCxnSpPr>
          <p:cNvPr id="54" name="Straight Arrow Connector 53">
            <a:extLst>
              <a:ext uri="{FF2B5EF4-FFF2-40B4-BE49-F238E27FC236}">
                <a16:creationId xmlns:a16="http://schemas.microsoft.com/office/drawing/2014/main" id="{0DE6D897-A79B-4D60-A170-C228FED09644}"/>
              </a:ext>
            </a:extLst>
          </p:cNvPr>
          <p:cNvCxnSpPr>
            <a:cxnSpLocks/>
          </p:cNvCxnSpPr>
          <p:nvPr/>
        </p:nvCxnSpPr>
        <p:spPr>
          <a:xfrm>
            <a:off x="1153888" y="5703212"/>
            <a:ext cx="76419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78215C2-8BCB-4AC7-9BE5-4E5D11884EF7}"/>
              </a:ext>
            </a:extLst>
          </p:cNvPr>
          <p:cNvSpPr/>
          <p:nvPr/>
        </p:nvSpPr>
        <p:spPr>
          <a:xfrm>
            <a:off x="4257843" y="6291775"/>
            <a:ext cx="1032827" cy="4768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cxnSp>
        <p:nvCxnSpPr>
          <p:cNvPr id="57" name="Straight Arrow Connector 56">
            <a:extLst>
              <a:ext uri="{FF2B5EF4-FFF2-40B4-BE49-F238E27FC236}">
                <a16:creationId xmlns:a16="http://schemas.microsoft.com/office/drawing/2014/main" id="{AA9DB41E-80E3-4F0D-A4F0-62FA91B47CB1}"/>
              </a:ext>
            </a:extLst>
          </p:cNvPr>
          <p:cNvCxnSpPr>
            <a:cxnSpLocks/>
          </p:cNvCxnSpPr>
          <p:nvPr/>
        </p:nvCxnSpPr>
        <p:spPr>
          <a:xfrm flipV="1">
            <a:off x="1165180" y="1633372"/>
            <a:ext cx="0" cy="409621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D34F4DF-35FB-4B0D-AD8B-62C7AE8F4D7D}"/>
              </a:ext>
            </a:extLst>
          </p:cNvPr>
          <p:cNvSpPr/>
          <p:nvPr/>
        </p:nvSpPr>
        <p:spPr>
          <a:xfrm rot="16200000">
            <a:off x="-1084556" y="3194750"/>
            <a:ext cx="3046194" cy="47684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60" name="Group 59">
            <a:extLst>
              <a:ext uri="{FF2B5EF4-FFF2-40B4-BE49-F238E27FC236}">
                <a16:creationId xmlns:a16="http://schemas.microsoft.com/office/drawing/2014/main" id="{43F01A4D-9559-4B94-B9ED-CA79B55BCE9A}"/>
              </a:ext>
            </a:extLst>
          </p:cNvPr>
          <p:cNvGrpSpPr/>
          <p:nvPr/>
        </p:nvGrpSpPr>
        <p:grpSpPr>
          <a:xfrm>
            <a:off x="1403663" y="4135259"/>
            <a:ext cx="2507757" cy="1179905"/>
            <a:chOff x="1403663" y="4135259"/>
            <a:chExt cx="2507757" cy="1179905"/>
          </a:xfrm>
        </p:grpSpPr>
        <mc:AlternateContent xmlns:mc="http://schemas.openxmlformats.org/markup-compatibility/2006" xmlns:a14="http://schemas.microsoft.com/office/drawing/2010/main">
          <mc:Choice Requires="a14">
            <p:sp>
              <p:nvSpPr>
                <p:cNvPr id="84" name="Arrow: Notched Right 10">
                  <a:extLst>
                    <a:ext uri="{FF2B5EF4-FFF2-40B4-BE49-F238E27FC236}">
                      <a16:creationId xmlns:a16="http://schemas.microsoft.com/office/drawing/2014/main" id="{0F883F59-8437-4854-94DC-56C141572FE6}"/>
                    </a:ext>
                  </a:extLst>
                </p:cNvPr>
                <p:cNvSpPr/>
                <p:nvPr/>
              </p:nvSpPr>
              <p:spPr>
                <a:xfrm flipH="1">
                  <a:off x="1403663" y="440322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4" name="Arrow: Notched Right 10">
                  <a:extLst>
                    <a:ext uri="{FF2B5EF4-FFF2-40B4-BE49-F238E27FC236}">
                      <a16:creationId xmlns:a16="http://schemas.microsoft.com/office/drawing/2014/main" id="{0F883F59-8437-4854-94DC-56C141572FE6}"/>
                    </a:ext>
                  </a:extLst>
                </p:cNvPr>
                <p:cNvSpPr>
                  <a:spLocks noRot="1" noChangeAspect="1" noMove="1" noResize="1" noEditPoints="1" noAdjustHandles="1" noChangeArrowheads="1" noChangeShapeType="1" noTextEdit="1"/>
                </p:cNvSpPr>
                <p:nvPr/>
              </p:nvSpPr>
              <p:spPr>
                <a:xfrm flipH="1">
                  <a:off x="1403663" y="4403228"/>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Arrow: Notched Right 10">
                  <a:extLst>
                    <a:ext uri="{FF2B5EF4-FFF2-40B4-BE49-F238E27FC236}">
                      <a16:creationId xmlns:a16="http://schemas.microsoft.com/office/drawing/2014/main" id="{4AFFC0E1-1C1E-4B21-B1E7-29844D842D07}"/>
                    </a:ext>
                  </a:extLst>
                </p:cNvPr>
                <p:cNvSpPr/>
                <p:nvPr/>
              </p:nvSpPr>
              <p:spPr>
                <a:xfrm>
                  <a:off x="3100006" y="440322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5" name="Arrow: Notched Right 10">
                  <a:extLst>
                    <a:ext uri="{FF2B5EF4-FFF2-40B4-BE49-F238E27FC236}">
                      <a16:creationId xmlns:a16="http://schemas.microsoft.com/office/drawing/2014/main" id="{4AFFC0E1-1C1E-4B21-B1E7-29844D842D07}"/>
                    </a:ext>
                  </a:extLst>
                </p:cNvPr>
                <p:cNvSpPr>
                  <a:spLocks noRot="1" noChangeAspect="1" noMove="1" noResize="1" noEditPoints="1" noAdjustHandles="1" noChangeArrowheads="1" noChangeShapeType="1" noTextEdit="1"/>
                </p:cNvSpPr>
                <p:nvPr/>
              </p:nvSpPr>
              <p:spPr>
                <a:xfrm>
                  <a:off x="3100006" y="440322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9D2D8808-1E51-4688-8180-8A7462DB7A9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35489" y="4135259"/>
              <a:ext cx="884928" cy="1179905"/>
            </a:xfrm>
            <a:prstGeom prst="rect">
              <a:avLst/>
            </a:prstGeom>
          </p:spPr>
        </p:pic>
      </p:grpSp>
      <p:sp>
        <p:nvSpPr>
          <p:cNvPr id="62" name="Oval 61"/>
          <p:cNvSpPr/>
          <p:nvPr/>
        </p:nvSpPr>
        <p:spPr>
          <a:xfrm>
            <a:off x="2517264" y="1816921"/>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3585703" y="2418506"/>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4655498" y="301292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6804778" y="422789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8245332" y="4985410"/>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5733698" y="3634757"/>
            <a:ext cx="257694" cy="25591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5594482" y="2779247"/>
            <a:ext cx="2413732" cy="369332"/>
          </a:xfrm>
          <a:prstGeom prst="rect">
            <a:avLst/>
          </a:prstGeom>
          <a:noFill/>
        </p:spPr>
        <p:txBody>
          <a:bodyPr wrap="square" rtlCol="0">
            <a:spAutoFit/>
          </a:bodyPr>
          <a:lstStyle/>
          <a:p>
            <a:r>
              <a:rPr lang="en-US">
                <a:latin typeface="Garamond" panose="02020404030301010803" pitchFamily="18" charset="0"/>
              </a:rPr>
              <a:t>Right boundary speeds</a:t>
            </a:r>
          </a:p>
        </p:txBody>
      </p:sp>
      <p:cxnSp>
        <p:nvCxnSpPr>
          <p:cNvPr id="59" name="Straight Arrow Connector 58"/>
          <p:cNvCxnSpPr/>
          <p:nvPr/>
        </p:nvCxnSpPr>
        <p:spPr>
          <a:xfrm flipV="1">
            <a:off x="5043027" y="3012921"/>
            <a:ext cx="525669" cy="7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lide Number Placeholder 2">
            <a:extLst>
              <a:ext uri="{FF2B5EF4-FFF2-40B4-BE49-F238E27FC236}">
                <a16:creationId xmlns:a16="http://schemas.microsoft.com/office/drawing/2014/main" id="{F3935D53-336D-445F-B92B-FF2886A6ECB0}"/>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78</a:t>
            </a:fld>
            <a:endParaRPr lang="en-US"/>
          </a:p>
        </p:txBody>
      </p:sp>
    </p:spTree>
    <p:extLst>
      <p:ext uri="{BB962C8B-B14F-4D97-AF65-F5344CB8AC3E}">
        <p14:creationId xmlns:p14="http://schemas.microsoft.com/office/powerpoint/2010/main" val="54793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500"/>
                                        <p:tgtEl>
                                          <p:spTgt spid="54"/>
                                        </p:tgtEl>
                                      </p:cBhvr>
                                    </p:animEffect>
                                    <p:set>
                                      <p:cBhvr>
                                        <p:cTn id="14" dur="1" fill="hold">
                                          <p:stCondLst>
                                            <p:cond delay="499"/>
                                          </p:stCondLst>
                                        </p:cTn>
                                        <p:tgtEl>
                                          <p:spTgt spid="54"/>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56"/>
                                        </p:tgtEl>
                                      </p:cBhvr>
                                    </p:animEffect>
                                    <p:set>
                                      <p:cBhvr>
                                        <p:cTn id="17" dur="1" fill="hold">
                                          <p:stCondLst>
                                            <p:cond delay="499"/>
                                          </p:stCondLst>
                                        </p:cTn>
                                        <p:tgtEl>
                                          <p:spTgt spid="5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par>
                          <p:cTn id="26" fill="hold">
                            <p:stCondLst>
                              <p:cond delay="1000"/>
                            </p:stCondLst>
                            <p:childTnLst>
                              <p:par>
                                <p:cTn id="27" presetID="10" presetClass="exit" presetSubtype="0" fill="hold" nodeType="afterEffect">
                                  <p:stCondLst>
                                    <p:cond delay="0"/>
                                  </p:stCondLst>
                                  <p:childTnLst>
                                    <p:animEffect transition="out" filter="fade">
                                      <p:cBhvr>
                                        <p:cTn id="28" dur="500"/>
                                        <p:tgtEl>
                                          <p:spTgt spid="57"/>
                                        </p:tgtEl>
                                      </p:cBhvr>
                                    </p:animEffect>
                                    <p:set>
                                      <p:cBhvr>
                                        <p:cTn id="29" dur="1" fill="hold">
                                          <p:stCondLst>
                                            <p:cond delay="499"/>
                                          </p:stCondLst>
                                        </p:cTn>
                                        <p:tgtEl>
                                          <p:spTgt spid="5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8"/>
                                        </p:tgtEl>
                                      </p:cBhvr>
                                    </p:animEffect>
                                    <p:set>
                                      <p:cBhvr>
                                        <p:cTn id="32" dur="1" fill="hold">
                                          <p:stCondLst>
                                            <p:cond delay="499"/>
                                          </p:stCondLst>
                                        </p:cTn>
                                        <p:tgtEl>
                                          <p:spTgt spid="5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8" grpId="0" animBg="1"/>
      <p:bldP spid="58"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ECM Real-Time Tasks</a:t>
            </a:r>
          </a:p>
        </p:txBody>
      </p:sp>
      <p:sp>
        <p:nvSpPr>
          <p:cNvPr id="16" name="Content Placeholder 15">
            <a:extLst>
              <a:ext uri="{FF2B5EF4-FFF2-40B4-BE49-F238E27FC236}">
                <a16:creationId xmlns:a16="http://schemas.microsoft.com/office/drawing/2014/main" id="{EF5361C2-C629-4C9E-8E36-2D19AC85E0ED}"/>
              </a:ext>
            </a:extLst>
          </p:cNvPr>
          <p:cNvSpPr>
            <a:spLocks noGrp="1"/>
          </p:cNvSpPr>
          <p:nvPr>
            <p:ph sz="half" idx="1"/>
          </p:nvPr>
        </p:nvSpPr>
        <p:spPr>
          <a:xfrm>
            <a:off x="628649" y="1825625"/>
            <a:ext cx="3943351" cy="4351338"/>
          </a:xfrm>
        </p:spPr>
        <p:txBody>
          <a:bodyPr anchor="ctr">
            <a:normAutofit/>
          </a:bodyPr>
          <a:lstStyle/>
          <a:p>
            <a:pPr marL="0" indent="0">
              <a:buNone/>
            </a:pPr>
            <a:r>
              <a:rPr lang="en-US"/>
              <a:t>Calculations:</a:t>
            </a:r>
          </a:p>
          <a:p>
            <a:pPr lvl="1"/>
            <a:r>
              <a:rPr lang="en-US"/>
              <a:t>Fuel-Air Mixture</a:t>
            </a:r>
          </a:p>
          <a:p>
            <a:pPr lvl="1"/>
            <a:r>
              <a:rPr lang="en-US"/>
              <a:t>Spark Advance</a:t>
            </a:r>
          </a:p>
          <a:p>
            <a:pPr marL="0" indent="0">
              <a:buNone/>
            </a:pPr>
            <a:endParaRPr lang="en-US"/>
          </a:p>
          <a:p>
            <a:pPr marL="0" indent="0">
              <a:buNone/>
            </a:pPr>
            <a:r>
              <a:rPr lang="en-US"/>
              <a:t>Problem:</a:t>
            </a:r>
          </a:p>
          <a:p>
            <a:pPr lvl="1"/>
            <a:r>
              <a:rPr lang="en-US"/>
              <a:t>Engines accelerate, decelerate</a:t>
            </a:r>
          </a:p>
          <a:p>
            <a:pPr lvl="1"/>
            <a:endParaRPr lang="en-US"/>
          </a:p>
          <a:p>
            <a:pPr marL="0" indent="0">
              <a:buNone/>
            </a:pPr>
            <a:endParaRPr lang="en-US"/>
          </a:p>
        </p:txBody>
      </p:sp>
      <p:sp>
        <p:nvSpPr>
          <p:cNvPr id="101" name="Rectangle 100">
            <a:extLst>
              <a:ext uri="{FF2B5EF4-FFF2-40B4-BE49-F238E27FC236}">
                <a16:creationId xmlns:a16="http://schemas.microsoft.com/office/drawing/2014/main" id="{5038EA95-EC63-4478-8984-49573CE0A820}"/>
              </a:ext>
            </a:extLst>
          </p:cNvPr>
          <p:cNvSpPr/>
          <p:nvPr/>
        </p:nvSpPr>
        <p:spPr>
          <a:xfrm>
            <a:off x="4329758" y="2074630"/>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D6E90118-35B6-4366-9354-30158FA908D1}"/>
              </a:ext>
            </a:extLst>
          </p:cNvPr>
          <p:cNvCxnSpPr/>
          <p:nvPr/>
        </p:nvCxnSpPr>
        <p:spPr>
          <a:xfrm>
            <a:off x="4329758" y="2531830"/>
            <a:ext cx="3794760" cy="536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103" name="Rectangle 102">
            <a:extLst>
              <a:ext uri="{FF2B5EF4-FFF2-40B4-BE49-F238E27FC236}">
                <a16:creationId xmlns:a16="http://schemas.microsoft.com/office/drawing/2014/main" id="{8A403738-D5BA-4AD2-8B1A-EA3EC2E60B8B}"/>
              </a:ext>
            </a:extLst>
          </p:cNvPr>
          <p:cNvSpPr/>
          <p:nvPr/>
        </p:nvSpPr>
        <p:spPr>
          <a:xfrm>
            <a:off x="5152718" y="2069264"/>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FF45A14-6960-4255-8955-1FDCDAF179AB}"/>
              </a:ext>
            </a:extLst>
          </p:cNvPr>
          <p:cNvSpPr/>
          <p:nvPr/>
        </p:nvSpPr>
        <p:spPr>
          <a:xfrm>
            <a:off x="5975678" y="2074630"/>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8811389-7BBD-434B-99C5-38DD6B5C62EA}"/>
              </a:ext>
            </a:extLst>
          </p:cNvPr>
          <p:cNvSpPr/>
          <p:nvPr/>
        </p:nvSpPr>
        <p:spPr>
          <a:xfrm>
            <a:off x="6798638" y="2069264"/>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25157AA-4958-4205-923F-D894120F7D7E}"/>
              </a:ext>
            </a:extLst>
          </p:cNvPr>
          <p:cNvSpPr/>
          <p:nvPr/>
        </p:nvSpPr>
        <p:spPr>
          <a:xfrm>
            <a:off x="7621598" y="2069264"/>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5D1643E-42B2-48CB-AA78-3C224049B9C8}"/>
              </a:ext>
            </a:extLst>
          </p:cNvPr>
          <p:cNvSpPr/>
          <p:nvPr/>
        </p:nvSpPr>
        <p:spPr>
          <a:xfrm>
            <a:off x="4523330" y="5423501"/>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FEE289D4-1314-4CA6-9771-0D3082E01A62}"/>
              </a:ext>
            </a:extLst>
          </p:cNvPr>
          <p:cNvCxnSpPr/>
          <p:nvPr/>
        </p:nvCxnSpPr>
        <p:spPr>
          <a:xfrm>
            <a:off x="4523330" y="5880701"/>
            <a:ext cx="3794760" cy="536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109" name="Rectangle 108">
            <a:extLst>
              <a:ext uri="{FF2B5EF4-FFF2-40B4-BE49-F238E27FC236}">
                <a16:creationId xmlns:a16="http://schemas.microsoft.com/office/drawing/2014/main" id="{07033066-9C22-4A56-831F-A071C5B1F401}"/>
              </a:ext>
            </a:extLst>
          </p:cNvPr>
          <p:cNvSpPr/>
          <p:nvPr/>
        </p:nvSpPr>
        <p:spPr>
          <a:xfrm>
            <a:off x="5145122" y="5423501"/>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2A4ABEB-31FD-4B72-AB1B-2FCAA2E89697}"/>
              </a:ext>
            </a:extLst>
          </p:cNvPr>
          <p:cNvSpPr/>
          <p:nvPr/>
        </p:nvSpPr>
        <p:spPr>
          <a:xfrm>
            <a:off x="5753198" y="542270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4AC2773-DE12-4C89-8744-DA0DAB13312A}"/>
              </a:ext>
            </a:extLst>
          </p:cNvPr>
          <p:cNvSpPr/>
          <p:nvPr/>
        </p:nvSpPr>
        <p:spPr>
          <a:xfrm>
            <a:off x="6374990" y="542270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8CB114C-A7D4-45F2-ABC2-C72264C0F91D}"/>
              </a:ext>
            </a:extLst>
          </p:cNvPr>
          <p:cNvSpPr/>
          <p:nvPr/>
        </p:nvSpPr>
        <p:spPr>
          <a:xfrm>
            <a:off x="6987638" y="5421913"/>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15106E9-CD4E-4070-AD26-BD0642EB795E}"/>
              </a:ext>
            </a:extLst>
          </p:cNvPr>
          <p:cNvSpPr/>
          <p:nvPr/>
        </p:nvSpPr>
        <p:spPr>
          <a:xfrm>
            <a:off x="7609430" y="5421913"/>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9268192D-D9D5-4AFA-AAE1-5EB2DCBE3EA9}"/>
              </a:ext>
            </a:extLst>
          </p:cNvPr>
          <p:cNvSpPr txBox="1"/>
          <p:nvPr/>
        </p:nvSpPr>
        <p:spPr>
          <a:xfrm>
            <a:off x="4165166" y="2526464"/>
            <a:ext cx="164592"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B9347A5-3A75-4E6E-BE14-BD3EE0A4BDA3}"/>
                  </a:ext>
                </a:extLst>
              </p:cNvPr>
              <p:cNvSpPr txBox="1"/>
              <p:nvPr/>
            </p:nvSpPr>
            <p:spPr>
              <a:xfrm>
                <a:off x="5010986" y="2526464"/>
                <a:ext cx="164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a:p>
            </p:txBody>
          </p:sp>
        </mc:Choice>
        <mc:Fallback xmlns="">
          <p:sp>
            <p:nvSpPr>
              <p:cNvPr id="115" name="TextBox 114">
                <a:extLst>
                  <a:ext uri="{FF2B5EF4-FFF2-40B4-BE49-F238E27FC236}">
                    <a16:creationId xmlns:a16="http://schemas.microsoft.com/office/drawing/2014/main" id="{FB9347A5-3A75-4E6E-BE14-BD3EE0A4BDA3}"/>
                  </a:ext>
                </a:extLst>
              </p:cNvPr>
              <p:cNvSpPr txBox="1">
                <a:spLocks noRot="1" noChangeAspect="1" noMove="1" noResize="1" noEditPoints="1" noAdjustHandles="1" noChangeArrowheads="1" noChangeShapeType="1" noTextEdit="1"/>
              </p:cNvSpPr>
              <p:nvPr/>
            </p:nvSpPr>
            <p:spPr>
              <a:xfrm>
                <a:off x="5010986" y="2526464"/>
                <a:ext cx="164592" cy="369332"/>
              </a:xfrm>
              <a:prstGeom prst="rect">
                <a:avLst/>
              </a:prstGeom>
              <a:blipFill>
                <a:blip r:embed="rId2"/>
                <a:stretch>
                  <a:fillRect r="-1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3CFAA2E-ED2F-45C9-A6B8-2425CF828EF3}"/>
                  </a:ext>
                </a:extLst>
              </p:cNvPr>
              <p:cNvSpPr txBox="1"/>
              <p:nvPr/>
            </p:nvSpPr>
            <p:spPr>
              <a:xfrm>
                <a:off x="5751650" y="2526464"/>
                <a:ext cx="164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a:p>
            </p:txBody>
          </p:sp>
        </mc:Choice>
        <mc:Fallback xmlns="">
          <p:sp>
            <p:nvSpPr>
              <p:cNvPr id="116" name="TextBox 115">
                <a:extLst>
                  <a:ext uri="{FF2B5EF4-FFF2-40B4-BE49-F238E27FC236}">
                    <a16:creationId xmlns:a16="http://schemas.microsoft.com/office/drawing/2014/main" id="{D3CFAA2E-ED2F-45C9-A6B8-2425CF828EF3}"/>
                  </a:ext>
                </a:extLst>
              </p:cNvPr>
              <p:cNvSpPr txBox="1">
                <a:spLocks noRot="1" noChangeAspect="1" noMove="1" noResize="1" noEditPoints="1" noAdjustHandles="1" noChangeArrowheads="1" noChangeShapeType="1" noTextEdit="1"/>
              </p:cNvSpPr>
              <p:nvPr/>
            </p:nvSpPr>
            <p:spPr>
              <a:xfrm>
                <a:off x="5751650" y="2526464"/>
                <a:ext cx="164592" cy="369332"/>
              </a:xfrm>
              <a:prstGeom prst="rect">
                <a:avLst/>
              </a:prstGeom>
              <a:blipFill>
                <a:blip r:embed="rId3"/>
                <a:stretch>
                  <a:fillRect r="-18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BFD94782-8A9B-44A5-A684-A45241C0DC3B}"/>
                  </a:ext>
                </a:extLst>
              </p:cNvPr>
              <p:cNvSpPr txBox="1"/>
              <p:nvPr/>
            </p:nvSpPr>
            <p:spPr>
              <a:xfrm>
                <a:off x="6551750" y="2526464"/>
                <a:ext cx="4069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a:p>
            </p:txBody>
          </p:sp>
        </mc:Choice>
        <mc:Fallback xmlns="">
          <p:sp>
            <p:nvSpPr>
              <p:cNvPr id="117" name="TextBox 116">
                <a:extLst>
                  <a:ext uri="{FF2B5EF4-FFF2-40B4-BE49-F238E27FC236}">
                    <a16:creationId xmlns:a16="http://schemas.microsoft.com/office/drawing/2014/main" id="{BFD94782-8A9B-44A5-A684-A45241C0DC3B}"/>
                  </a:ext>
                </a:extLst>
              </p:cNvPr>
              <p:cNvSpPr txBox="1">
                <a:spLocks noRot="1" noChangeAspect="1" noMove="1" noResize="1" noEditPoints="1" noAdjustHandles="1" noChangeArrowheads="1" noChangeShapeType="1" noTextEdit="1"/>
              </p:cNvSpPr>
              <p:nvPr/>
            </p:nvSpPr>
            <p:spPr>
              <a:xfrm>
                <a:off x="6551750" y="2526464"/>
                <a:ext cx="406908" cy="369332"/>
              </a:xfrm>
              <a:prstGeom prst="rect">
                <a:avLst/>
              </a:prstGeom>
              <a:blipFill>
                <a:blip r:embed="rId4"/>
                <a:stretch>
                  <a:fillRect r="-179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ECE0494-4256-4CAC-9F13-D031F83D1EF8}"/>
                  </a:ext>
                </a:extLst>
              </p:cNvPr>
              <p:cNvSpPr txBox="1"/>
              <p:nvPr/>
            </p:nvSpPr>
            <p:spPr>
              <a:xfrm>
                <a:off x="7415858" y="2526464"/>
                <a:ext cx="3863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a:p>
            </p:txBody>
          </p:sp>
        </mc:Choice>
        <mc:Fallback xmlns="">
          <p:sp>
            <p:nvSpPr>
              <p:cNvPr id="118" name="TextBox 117">
                <a:extLst>
                  <a:ext uri="{FF2B5EF4-FFF2-40B4-BE49-F238E27FC236}">
                    <a16:creationId xmlns:a16="http://schemas.microsoft.com/office/drawing/2014/main" id="{2ECE0494-4256-4CAC-9F13-D031F83D1EF8}"/>
                  </a:ext>
                </a:extLst>
              </p:cNvPr>
              <p:cNvSpPr txBox="1">
                <a:spLocks noRot="1" noChangeAspect="1" noMove="1" noResize="1" noEditPoints="1" noAdjustHandles="1" noChangeArrowheads="1" noChangeShapeType="1" noTextEdit="1"/>
              </p:cNvSpPr>
              <p:nvPr/>
            </p:nvSpPr>
            <p:spPr>
              <a:xfrm>
                <a:off x="7415858" y="2526464"/>
                <a:ext cx="386334" cy="369332"/>
              </a:xfrm>
              <a:prstGeom prst="rect">
                <a:avLst/>
              </a:prstGeom>
              <a:blipFill>
                <a:blip r:embed="rId5"/>
                <a:stretch>
                  <a:fillRect r="-25397"/>
                </a:stretch>
              </a:blipFill>
            </p:spPr>
            <p:txBody>
              <a:bodyPr/>
              <a:lstStyle/>
              <a:p>
                <a:r>
                  <a:rPr lang="en-US">
                    <a:noFill/>
                  </a:rPr>
                  <a:t> </a:t>
                </a:r>
              </a:p>
            </p:txBody>
          </p:sp>
        </mc:Fallback>
      </mc:AlternateContent>
      <p:sp>
        <p:nvSpPr>
          <p:cNvPr id="119" name="TextBox 118">
            <a:extLst>
              <a:ext uri="{FF2B5EF4-FFF2-40B4-BE49-F238E27FC236}">
                <a16:creationId xmlns:a16="http://schemas.microsoft.com/office/drawing/2014/main" id="{BE1D56BC-699A-4577-A35C-C9CF9F1433C6}"/>
              </a:ext>
            </a:extLst>
          </p:cNvPr>
          <p:cNvSpPr txBox="1"/>
          <p:nvPr/>
        </p:nvSpPr>
        <p:spPr>
          <a:xfrm>
            <a:off x="4358738" y="5879113"/>
            <a:ext cx="164592"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6442F51-03BF-45C5-8783-4D705C68A361}"/>
                  </a:ext>
                </a:extLst>
              </p:cNvPr>
              <p:cNvSpPr txBox="1"/>
              <p:nvPr/>
            </p:nvSpPr>
            <p:spPr>
              <a:xfrm>
                <a:off x="4994246" y="5876890"/>
                <a:ext cx="164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a:p>
            </p:txBody>
          </p:sp>
        </mc:Choice>
        <mc:Fallback xmlns="">
          <p:sp>
            <p:nvSpPr>
              <p:cNvPr id="120" name="TextBox 119">
                <a:extLst>
                  <a:ext uri="{FF2B5EF4-FFF2-40B4-BE49-F238E27FC236}">
                    <a16:creationId xmlns:a16="http://schemas.microsoft.com/office/drawing/2014/main" id="{36442F51-03BF-45C5-8783-4D705C68A361}"/>
                  </a:ext>
                </a:extLst>
              </p:cNvPr>
              <p:cNvSpPr txBox="1">
                <a:spLocks noRot="1" noChangeAspect="1" noMove="1" noResize="1" noEditPoints="1" noAdjustHandles="1" noChangeArrowheads="1" noChangeShapeType="1" noTextEdit="1"/>
              </p:cNvSpPr>
              <p:nvPr/>
            </p:nvSpPr>
            <p:spPr>
              <a:xfrm>
                <a:off x="4994246" y="5876890"/>
                <a:ext cx="164592" cy="369332"/>
              </a:xfrm>
              <a:prstGeom prst="rect">
                <a:avLst/>
              </a:prstGeom>
              <a:blipFill>
                <a:blip r:embed="rId6"/>
                <a:stretch>
                  <a:fillRect r="-1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F9B86B58-BBE0-4C96-A85C-DB74A0F7D0F7}"/>
                  </a:ext>
                </a:extLst>
              </p:cNvPr>
              <p:cNvSpPr txBox="1"/>
              <p:nvPr/>
            </p:nvSpPr>
            <p:spPr>
              <a:xfrm>
                <a:off x="5572604" y="5876890"/>
                <a:ext cx="164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a:p>
            </p:txBody>
          </p:sp>
        </mc:Choice>
        <mc:Fallback xmlns="">
          <p:sp>
            <p:nvSpPr>
              <p:cNvPr id="121" name="TextBox 120">
                <a:extLst>
                  <a:ext uri="{FF2B5EF4-FFF2-40B4-BE49-F238E27FC236}">
                    <a16:creationId xmlns:a16="http://schemas.microsoft.com/office/drawing/2014/main" id="{F9B86B58-BBE0-4C96-A85C-DB74A0F7D0F7}"/>
                  </a:ext>
                </a:extLst>
              </p:cNvPr>
              <p:cNvSpPr txBox="1">
                <a:spLocks noRot="1" noChangeAspect="1" noMove="1" noResize="1" noEditPoints="1" noAdjustHandles="1" noChangeArrowheads="1" noChangeShapeType="1" noTextEdit="1"/>
              </p:cNvSpPr>
              <p:nvPr/>
            </p:nvSpPr>
            <p:spPr>
              <a:xfrm>
                <a:off x="5572604" y="5876890"/>
                <a:ext cx="164592" cy="369332"/>
              </a:xfrm>
              <a:prstGeom prst="rect">
                <a:avLst/>
              </a:prstGeom>
              <a:blipFill>
                <a:blip r:embed="rId7"/>
                <a:stretch>
                  <a:fillRect r="-19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EB0AE3DA-BA2F-4533-9395-944E0A1DEED3}"/>
                  </a:ext>
                </a:extLst>
              </p:cNvPr>
              <p:cNvSpPr txBox="1"/>
              <p:nvPr/>
            </p:nvSpPr>
            <p:spPr>
              <a:xfrm>
                <a:off x="6150962" y="5874667"/>
                <a:ext cx="4069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a:p>
            </p:txBody>
          </p:sp>
        </mc:Choice>
        <mc:Fallback xmlns="">
          <p:sp>
            <p:nvSpPr>
              <p:cNvPr id="122" name="TextBox 121">
                <a:extLst>
                  <a:ext uri="{FF2B5EF4-FFF2-40B4-BE49-F238E27FC236}">
                    <a16:creationId xmlns:a16="http://schemas.microsoft.com/office/drawing/2014/main" id="{EB0AE3DA-BA2F-4533-9395-944E0A1DEED3}"/>
                  </a:ext>
                </a:extLst>
              </p:cNvPr>
              <p:cNvSpPr txBox="1">
                <a:spLocks noRot="1" noChangeAspect="1" noMove="1" noResize="1" noEditPoints="1" noAdjustHandles="1" noChangeArrowheads="1" noChangeShapeType="1" noTextEdit="1"/>
              </p:cNvSpPr>
              <p:nvPr/>
            </p:nvSpPr>
            <p:spPr>
              <a:xfrm>
                <a:off x="6150962" y="5874667"/>
                <a:ext cx="406908" cy="369332"/>
              </a:xfrm>
              <a:prstGeom prst="rect">
                <a:avLst/>
              </a:prstGeom>
              <a:blipFill>
                <a:blip r:embed="rId8"/>
                <a:stretch>
                  <a:fillRect r="-20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1DDE567-9633-46E4-A738-88678882865B}"/>
                  </a:ext>
                </a:extLst>
              </p:cNvPr>
              <p:cNvSpPr txBox="1"/>
              <p:nvPr/>
            </p:nvSpPr>
            <p:spPr>
              <a:xfrm>
                <a:off x="6768182" y="5874667"/>
                <a:ext cx="3863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a:p>
            </p:txBody>
          </p:sp>
        </mc:Choice>
        <mc:Fallback xmlns="">
          <p:sp>
            <p:nvSpPr>
              <p:cNvPr id="123" name="TextBox 122">
                <a:extLst>
                  <a:ext uri="{FF2B5EF4-FFF2-40B4-BE49-F238E27FC236}">
                    <a16:creationId xmlns:a16="http://schemas.microsoft.com/office/drawing/2014/main" id="{C1DDE567-9633-46E4-A738-88678882865B}"/>
                  </a:ext>
                </a:extLst>
              </p:cNvPr>
              <p:cNvSpPr txBox="1">
                <a:spLocks noRot="1" noChangeAspect="1" noMove="1" noResize="1" noEditPoints="1" noAdjustHandles="1" noChangeArrowheads="1" noChangeShapeType="1" noTextEdit="1"/>
              </p:cNvSpPr>
              <p:nvPr/>
            </p:nvSpPr>
            <p:spPr>
              <a:xfrm>
                <a:off x="6768182" y="5874667"/>
                <a:ext cx="386334" cy="369332"/>
              </a:xfrm>
              <a:prstGeom prst="rect">
                <a:avLst/>
              </a:prstGeom>
              <a:blipFill>
                <a:blip r:embed="rId9"/>
                <a:stretch>
                  <a:fillRect r="-26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DC92E5F-8FB0-488E-8BF3-9ECCADECCB7E}"/>
                  </a:ext>
                </a:extLst>
              </p:cNvPr>
              <p:cNvSpPr txBox="1"/>
              <p:nvPr/>
            </p:nvSpPr>
            <p:spPr>
              <a:xfrm>
                <a:off x="7370543" y="5874667"/>
                <a:ext cx="3863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a:p>
            </p:txBody>
          </p:sp>
        </mc:Choice>
        <mc:Fallback xmlns="">
          <p:sp>
            <p:nvSpPr>
              <p:cNvPr id="124" name="TextBox 123">
                <a:extLst>
                  <a:ext uri="{FF2B5EF4-FFF2-40B4-BE49-F238E27FC236}">
                    <a16:creationId xmlns:a16="http://schemas.microsoft.com/office/drawing/2014/main" id="{2DC92E5F-8FB0-488E-8BF3-9ECCADECCB7E}"/>
                  </a:ext>
                </a:extLst>
              </p:cNvPr>
              <p:cNvSpPr txBox="1">
                <a:spLocks noRot="1" noChangeAspect="1" noMove="1" noResize="1" noEditPoints="1" noAdjustHandles="1" noChangeArrowheads="1" noChangeShapeType="1" noTextEdit="1"/>
              </p:cNvSpPr>
              <p:nvPr/>
            </p:nvSpPr>
            <p:spPr>
              <a:xfrm>
                <a:off x="7370543" y="5874667"/>
                <a:ext cx="386334" cy="369332"/>
              </a:xfrm>
              <a:prstGeom prst="rect">
                <a:avLst/>
              </a:prstGeom>
              <a:blipFill>
                <a:blip r:embed="rId10"/>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3FE3010-46B6-4003-B185-179782B21A7F}"/>
                  </a:ext>
                </a:extLst>
              </p:cNvPr>
              <p:cNvSpPr txBox="1"/>
              <p:nvPr/>
            </p:nvSpPr>
            <p:spPr>
              <a:xfrm>
                <a:off x="7617023" y="3312690"/>
                <a:ext cx="41605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a:p>
            </p:txBody>
          </p:sp>
        </mc:Choice>
        <mc:Fallback xmlns="">
          <p:sp>
            <p:nvSpPr>
              <p:cNvPr id="125" name="TextBox 124">
                <a:extLst>
                  <a:ext uri="{FF2B5EF4-FFF2-40B4-BE49-F238E27FC236}">
                    <a16:creationId xmlns:a16="http://schemas.microsoft.com/office/drawing/2014/main" id="{B3FE3010-46B6-4003-B185-179782B21A7F}"/>
                  </a:ext>
                </a:extLst>
              </p:cNvPr>
              <p:cNvSpPr txBox="1">
                <a:spLocks noRot="1" noChangeAspect="1" noMove="1" noResize="1" noEditPoints="1" noAdjustHandles="1" noChangeArrowheads="1" noChangeShapeType="1" noTextEdit="1"/>
              </p:cNvSpPr>
              <p:nvPr/>
            </p:nvSpPr>
            <p:spPr>
              <a:xfrm>
                <a:off x="7617023" y="3312690"/>
                <a:ext cx="416052" cy="584775"/>
              </a:xfrm>
              <a:prstGeom prst="rect">
                <a:avLst/>
              </a:prstGeom>
              <a:blipFill>
                <a:blip r:embed="rId11"/>
                <a:stretch>
                  <a:fillRect/>
                </a:stretch>
              </a:blipFill>
            </p:spPr>
            <p:txBody>
              <a:bodyPr/>
              <a:lstStyle/>
              <a:p>
                <a:r>
                  <a:rPr lang="en-US">
                    <a:noFill/>
                  </a:rPr>
                  <a:t> </a:t>
                </a:r>
              </a:p>
            </p:txBody>
          </p:sp>
        </mc:Fallback>
      </mc:AlternateContent>
      <p:sp>
        <p:nvSpPr>
          <p:cNvPr id="126" name="Down Arrow 80">
            <a:extLst>
              <a:ext uri="{FF2B5EF4-FFF2-40B4-BE49-F238E27FC236}">
                <a16:creationId xmlns:a16="http://schemas.microsoft.com/office/drawing/2014/main" id="{FFB1AA1A-31CC-4F8C-BBBF-090B23CCD194}"/>
              </a:ext>
            </a:extLst>
          </p:cNvPr>
          <p:cNvSpPr/>
          <p:nvPr/>
        </p:nvSpPr>
        <p:spPr>
          <a:xfrm>
            <a:off x="8043044" y="3362647"/>
            <a:ext cx="199477" cy="525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3B3A398F-5DA3-4E66-8AE1-EB6B8F696519}"/>
                  </a:ext>
                </a:extLst>
              </p:cNvPr>
              <p:cNvSpPr txBox="1"/>
              <p:nvPr/>
            </p:nvSpPr>
            <p:spPr>
              <a:xfrm>
                <a:off x="3924251" y="3166666"/>
                <a:ext cx="416331" cy="513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𝜃</m:t>
                          </m:r>
                        </m:num>
                        <m:den>
                          <m:r>
                            <a:rPr lang="en-US" sz="2400" b="0" i="1" smtClean="0">
                              <a:latin typeface="Cambria Math" panose="02040503050406030204" pitchFamily="18" charset="0"/>
                            </a:rPr>
                            <m:t>𝑑𝑡</m:t>
                          </m:r>
                        </m:den>
                      </m:f>
                    </m:oMath>
                  </m:oMathPara>
                </a14:m>
                <a:endParaRPr lang="en-US"/>
              </a:p>
            </p:txBody>
          </p:sp>
        </mc:Choice>
        <mc:Fallback xmlns="">
          <p:sp>
            <p:nvSpPr>
              <p:cNvPr id="127" name="TextBox 126">
                <a:extLst>
                  <a:ext uri="{FF2B5EF4-FFF2-40B4-BE49-F238E27FC236}">
                    <a16:creationId xmlns:a16="http://schemas.microsoft.com/office/drawing/2014/main" id="{3B3A398F-5DA3-4E66-8AE1-EB6B8F696519}"/>
                  </a:ext>
                </a:extLst>
              </p:cNvPr>
              <p:cNvSpPr txBox="1">
                <a:spLocks noRot="1" noChangeAspect="1" noMove="1" noResize="1" noEditPoints="1" noAdjustHandles="1" noChangeArrowheads="1" noChangeShapeType="1" noTextEdit="1"/>
              </p:cNvSpPr>
              <p:nvPr/>
            </p:nvSpPr>
            <p:spPr>
              <a:xfrm>
                <a:off x="3924251" y="3166666"/>
                <a:ext cx="416331" cy="513831"/>
              </a:xfrm>
              <a:prstGeom prst="rect">
                <a:avLst/>
              </a:prstGeom>
              <a:blipFill>
                <a:blip r:embed="rId12"/>
                <a:stretch>
                  <a:fillRect r="-8824" b="-43529"/>
                </a:stretch>
              </a:blipFill>
            </p:spPr>
            <p:txBody>
              <a:bodyPr/>
              <a:lstStyle/>
              <a:p>
                <a:r>
                  <a:rPr lang="en-US">
                    <a:noFill/>
                  </a:rPr>
                  <a:t> </a:t>
                </a:r>
              </a:p>
            </p:txBody>
          </p:sp>
        </mc:Fallback>
      </mc:AlternateContent>
      <p:sp>
        <p:nvSpPr>
          <p:cNvPr id="128" name="Down Arrow 83">
            <a:extLst>
              <a:ext uri="{FF2B5EF4-FFF2-40B4-BE49-F238E27FC236}">
                <a16:creationId xmlns:a16="http://schemas.microsoft.com/office/drawing/2014/main" id="{41DBF8F7-50D3-4703-8AC5-5B934B734999}"/>
              </a:ext>
            </a:extLst>
          </p:cNvPr>
          <p:cNvSpPr/>
          <p:nvPr/>
        </p:nvSpPr>
        <p:spPr>
          <a:xfrm flipV="1">
            <a:off x="5237035" y="3291588"/>
            <a:ext cx="177634" cy="635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Arrow Connector 128">
            <a:extLst>
              <a:ext uri="{FF2B5EF4-FFF2-40B4-BE49-F238E27FC236}">
                <a16:creationId xmlns:a16="http://schemas.microsoft.com/office/drawing/2014/main" id="{50779431-F225-4327-8ACC-7579034E855B}"/>
              </a:ext>
            </a:extLst>
          </p:cNvPr>
          <p:cNvCxnSpPr/>
          <p:nvPr/>
        </p:nvCxnSpPr>
        <p:spPr>
          <a:xfrm>
            <a:off x="5446520" y="3617567"/>
            <a:ext cx="7160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0" name="Group 129">
            <a:extLst>
              <a:ext uri="{FF2B5EF4-FFF2-40B4-BE49-F238E27FC236}">
                <a16:creationId xmlns:a16="http://schemas.microsoft.com/office/drawing/2014/main" id="{E670B55A-64D9-474B-9129-2A6E765E0A53}"/>
              </a:ext>
            </a:extLst>
          </p:cNvPr>
          <p:cNvGrpSpPr/>
          <p:nvPr/>
        </p:nvGrpSpPr>
        <p:grpSpPr>
          <a:xfrm>
            <a:off x="5986398" y="3071935"/>
            <a:ext cx="842653" cy="1019490"/>
            <a:chOff x="3359342" y="3431426"/>
            <a:chExt cx="842653" cy="1019490"/>
          </a:xfrm>
        </p:grpSpPr>
        <p:cxnSp>
          <p:nvCxnSpPr>
            <p:cNvPr id="131" name="Straight Connector 130">
              <a:extLst>
                <a:ext uri="{FF2B5EF4-FFF2-40B4-BE49-F238E27FC236}">
                  <a16:creationId xmlns:a16="http://schemas.microsoft.com/office/drawing/2014/main" id="{851EAB04-3BED-42F5-BB11-6A8D8CFE26E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E4171C2-1989-4799-BB7F-E80589876EDE}"/>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8EF33F03-D4FE-411E-8E6D-3E51C249E777}"/>
                </a:ext>
              </a:extLst>
            </p:cNvPr>
            <p:cNvSpPr txBox="1"/>
            <p:nvPr/>
          </p:nvSpPr>
          <p:spPr>
            <a:xfrm>
              <a:off x="3787001" y="3431426"/>
              <a:ext cx="216421" cy="259075"/>
            </a:xfrm>
            <a:prstGeom prst="rect">
              <a:avLst/>
            </a:prstGeom>
            <a:noFill/>
          </p:spPr>
          <p:txBody>
            <a:bodyPr wrap="square" rtlCol="0">
              <a:spAutoFit/>
            </a:bodyPr>
            <a:lstStyle/>
            <a:p>
              <a:r>
                <a:rPr lang="el-GR" sz="2000"/>
                <a:t>θ</a:t>
              </a:r>
              <a:endParaRPr lang="en-US" sz="2000"/>
            </a:p>
          </p:txBody>
        </p:sp>
        <p:sp>
          <p:nvSpPr>
            <p:cNvPr id="134" name="Arc 133">
              <a:extLst>
                <a:ext uri="{FF2B5EF4-FFF2-40B4-BE49-F238E27FC236}">
                  <a16:creationId xmlns:a16="http://schemas.microsoft.com/office/drawing/2014/main" id="{2689C230-960D-4254-977D-3F8CFDD16138}"/>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135" name="Straight Arrow Connector 134">
            <a:extLst>
              <a:ext uri="{FF2B5EF4-FFF2-40B4-BE49-F238E27FC236}">
                <a16:creationId xmlns:a16="http://schemas.microsoft.com/office/drawing/2014/main" id="{1F768148-4D8A-4214-94CC-893E8FB3F021}"/>
              </a:ext>
            </a:extLst>
          </p:cNvPr>
          <p:cNvCxnSpPr/>
          <p:nvPr/>
        </p:nvCxnSpPr>
        <p:spPr>
          <a:xfrm>
            <a:off x="6773745" y="3626785"/>
            <a:ext cx="7160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E2B42EA-5BA1-4C28-B9FD-69C519D41100}"/>
                  </a:ext>
                </a:extLst>
              </p:cNvPr>
              <p:cNvSpPr txBox="1"/>
              <p:nvPr/>
            </p:nvSpPr>
            <p:spPr>
              <a:xfrm>
                <a:off x="4857271" y="4446973"/>
                <a:ext cx="4160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𝑗𝑜𝑏𝑠</m:t>
                      </m:r>
                      <m:r>
                        <a:rPr lang="en-US" b="0" i="1" smtClean="0">
                          <a:latin typeface="Cambria Math" panose="02040503050406030204" pitchFamily="18" charset="0"/>
                        </a:rPr>
                        <m:t> </m:t>
                      </m:r>
                      <m:r>
                        <a:rPr lang="en-US" b="0" i="1" smtClean="0">
                          <a:latin typeface="Cambria Math" panose="02040503050406030204" pitchFamily="18" charset="0"/>
                        </a:rPr>
                        <m:t>𝑟𝑒𝑙𝑒𝑎𝑠𝑒𝑑</m:t>
                      </m:r>
                    </m:oMath>
                  </m:oMathPara>
                </a14:m>
                <a:endParaRPr lang="en-US"/>
              </a:p>
            </p:txBody>
          </p:sp>
        </mc:Choice>
        <mc:Fallback xmlns="">
          <p:sp>
            <p:nvSpPr>
              <p:cNvPr id="136" name="TextBox 135">
                <a:extLst>
                  <a:ext uri="{FF2B5EF4-FFF2-40B4-BE49-F238E27FC236}">
                    <a16:creationId xmlns:a16="http://schemas.microsoft.com/office/drawing/2014/main" id="{DE2B42EA-5BA1-4C28-B9FD-69C519D41100}"/>
                  </a:ext>
                </a:extLst>
              </p:cNvPr>
              <p:cNvSpPr txBox="1">
                <a:spLocks noRot="1" noChangeAspect="1" noMove="1" noResize="1" noEditPoints="1" noAdjustHandles="1" noChangeArrowheads="1" noChangeShapeType="1" noTextEdit="1"/>
              </p:cNvSpPr>
              <p:nvPr/>
            </p:nvSpPr>
            <p:spPr>
              <a:xfrm>
                <a:off x="4857271" y="4446973"/>
                <a:ext cx="416052" cy="369332"/>
              </a:xfrm>
              <a:prstGeom prst="rect">
                <a:avLst/>
              </a:prstGeom>
              <a:blipFill>
                <a:blip r:embed="rId13"/>
                <a:stretch>
                  <a:fillRect r="-563235" b="-13115"/>
                </a:stretch>
              </a:blipFill>
            </p:spPr>
            <p:txBody>
              <a:bodyPr/>
              <a:lstStyle/>
              <a:p>
                <a:r>
                  <a:rPr lang="en-US">
                    <a:noFill/>
                  </a:rPr>
                  <a:t> </a:t>
                </a:r>
              </a:p>
            </p:txBody>
          </p:sp>
        </mc:Fallback>
      </mc:AlternateContent>
      <p:sp>
        <p:nvSpPr>
          <p:cNvPr id="137" name="Down Arrow 92">
            <a:extLst>
              <a:ext uri="{FF2B5EF4-FFF2-40B4-BE49-F238E27FC236}">
                <a16:creationId xmlns:a16="http://schemas.microsoft.com/office/drawing/2014/main" id="{404539BF-2120-47BD-BDA7-B114286D2F4F}"/>
              </a:ext>
            </a:extLst>
          </p:cNvPr>
          <p:cNvSpPr/>
          <p:nvPr/>
        </p:nvSpPr>
        <p:spPr>
          <a:xfrm flipV="1">
            <a:off x="7624008" y="4392136"/>
            <a:ext cx="199477" cy="525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13E3CB77-B46A-41FB-92BA-69861E3DD1C6}"/>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508467" y="3164829"/>
            <a:ext cx="612980" cy="820380"/>
          </a:xfrm>
          <a:prstGeom prst="rect">
            <a:avLst/>
          </a:prstGeom>
          <a:ln w="57150">
            <a:noFill/>
          </a:ln>
        </p:spPr>
      </p:pic>
    </p:spTree>
    <p:extLst>
      <p:ext uri="{BB962C8B-B14F-4D97-AF65-F5344CB8AC3E}">
        <p14:creationId xmlns:p14="http://schemas.microsoft.com/office/powerpoint/2010/main" val="242952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3" grpId="0" animBg="1"/>
      <p:bldP spid="104" grpId="0" animBg="1"/>
      <p:bldP spid="105" grpId="0" animBg="1"/>
      <p:bldP spid="106" grpId="0" animBg="1"/>
      <p:bldP spid="107" grpId="0" animBg="1"/>
      <p:bldP spid="109" grpId="0" animBg="1"/>
      <p:bldP spid="110" grpId="0" animBg="1"/>
      <p:bldP spid="111" grpId="0" animBg="1"/>
      <p:bldP spid="112" grpId="0" animBg="1"/>
      <p:bldP spid="113" grpId="0" animBg="1"/>
      <p:bldP spid="114" grpId="0"/>
      <p:bldP spid="115" grpId="0"/>
      <p:bldP spid="116" grpId="0"/>
      <p:bldP spid="117" grpId="0"/>
      <p:bldP spid="118" grpId="0"/>
      <p:bldP spid="119" grpId="0"/>
      <p:bldP spid="120" grpId="0"/>
      <p:bldP spid="121" grpId="0"/>
      <p:bldP spid="122" grpId="0"/>
      <p:bldP spid="123" grpId="0"/>
      <p:bldP spid="124" grpId="0"/>
      <p:bldP spid="125" grpId="0"/>
      <p:bldP spid="126" grpId="0" animBg="1"/>
      <p:bldP spid="127" grpId="0"/>
      <p:bldP spid="128" grpId="0" animBg="1"/>
      <p:bldP spid="136" grpId="0"/>
      <p:bldP spid="1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4"/>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7"/>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8"/>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9"/>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10"/>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1"/>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2"/>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3"/>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4"/>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5"/>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6"/>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2532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2786942" y="1661170"/>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8219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8474101" y="4817170"/>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6082608"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6074251"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6082608"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4660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4914970" y="2864567"/>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1391627"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628650" y="20320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4509722" y="2883614"/>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4281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5298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4611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6842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7630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7972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6956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2815966" y="1662586"/>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3598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3926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3558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8" name="Slide Number Placeholder 2">
            <a:extLst>
              <a:ext uri="{FF2B5EF4-FFF2-40B4-BE49-F238E27FC236}">
                <a16:creationId xmlns:a16="http://schemas.microsoft.com/office/drawing/2014/main" id="{DA3FD2E8-27F8-449E-8858-5F3FE4D8BAE2}"/>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7"/>
                <a:stretch>
                  <a:fillRect l="-2222" t="-5405" r="-1587" b="-10811"/>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4108082" y="1629551"/>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6145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4651"/>
            <a:ext cx="7886700" cy="1325563"/>
          </a:xfrm>
        </p:spPr>
        <p:txBody>
          <a:bodyPr/>
          <a:lstStyle/>
          <a:p>
            <a:r>
              <a:rPr lang="en-US"/>
              <a:t>Trivial Solution</a:t>
            </a:r>
          </a:p>
        </p:txBody>
      </p:sp>
      <p:sp>
        <p:nvSpPr>
          <p:cNvPr id="12" name="Rectangle 11"/>
          <p:cNvSpPr/>
          <p:nvPr/>
        </p:nvSpPr>
        <p:spPr>
          <a:xfrm>
            <a:off x="2727833" y="5263743"/>
            <a:ext cx="3748270"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0000"/>
                </a:solidFill>
                <a:effectLst/>
                <a:uLnTx/>
                <a:uFillTx/>
              </a:rPr>
              <a:t>Under Utilized!!!</a:t>
            </a: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a:extLst>
              <a:ext uri="{FF2B5EF4-FFF2-40B4-BE49-F238E27FC236}">
                <a16:creationId xmlns:a16="http://schemas.microsoft.com/office/drawing/2014/main" id="{FEE289D4-1314-4CA6-9771-0D3082E01A62}"/>
              </a:ext>
            </a:extLst>
          </p:cNvPr>
          <p:cNvCxnSpPr/>
          <p:nvPr/>
        </p:nvCxnSpPr>
        <p:spPr>
          <a:xfrm>
            <a:off x="4860712" y="3110723"/>
            <a:ext cx="3608824" cy="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5267714" y="2645967"/>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8650" y="2314706"/>
            <a:ext cx="3467190" cy="646331"/>
          </a:xfrm>
          <a:prstGeom prst="rect">
            <a:avLst/>
          </a:prstGeom>
          <a:noFill/>
        </p:spPr>
        <p:txBody>
          <a:bodyPr wrap="square" rtlCol="0">
            <a:spAutoFit/>
          </a:bodyPr>
          <a:lstStyle/>
          <a:p>
            <a:r>
              <a:rPr lang="en-US">
                <a:latin typeface="Garamond" panose="02020404030301010803" pitchFamily="18" charset="0"/>
              </a:rPr>
              <a:t>Schedule the jobs of the ECM tasks at the highest speed</a:t>
            </a:r>
          </a:p>
        </p:txBody>
      </p:sp>
      <p:sp>
        <p:nvSpPr>
          <p:cNvPr id="50" name="Rectangle 49">
            <a:extLst>
              <a:ext uri="{FF2B5EF4-FFF2-40B4-BE49-F238E27FC236}">
                <a16:creationId xmlns:a16="http://schemas.microsoft.com/office/drawing/2014/main" id="{55D1643E-42B2-48CB-AA78-3C224049B9C8}"/>
              </a:ext>
            </a:extLst>
          </p:cNvPr>
          <p:cNvSpPr/>
          <p:nvPr/>
        </p:nvSpPr>
        <p:spPr>
          <a:xfrm>
            <a:off x="4855329" y="264596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5D1643E-42B2-48CB-AA78-3C224049B9C8}"/>
              </a:ext>
            </a:extLst>
          </p:cNvPr>
          <p:cNvSpPr/>
          <p:nvPr/>
        </p:nvSpPr>
        <p:spPr>
          <a:xfrm>
            <a:off x="5355662" y="264596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776120" y="2645967"/>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277659" y="2645967"/>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5D1643E-42B2-48CB-AA78-3C224049B9C8}"/>
              </a:ext>
            </a:extLst>
          </p:cNvPr>
          <p:cNvSpPr/>
          <p:nvPr/>
        </p:nvSpPr>
        <p:spPr>
          <a:xfrm>
            <a:off x="5865274" y="264596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5D1643E-42B2-48CB-AA78-3C224049B9C8}"/>
              </a:ext>
            </a:extLst>
          </p:cNvPr>
          <p:cNvSpPr/>
          <p:nvPr/>
        </p:nvSpPr>
        <p:spPr>
          <a:xfrm>
            <a:off x="6365607" y="264596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786065" y="2645967"/>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287604" y="2642344"/>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5D1643E-42B2-48CB-AA78-3C224049B9C8}"/>
              </a:ext>
            </a:extLst>
          </p:cNvPr>
          <p:cNvSpPr/>
          <p:nvPr/>
        </p:nvSpPr>
        <p:spPr>
          <a:xfrm>
            <a:off x="6875219" y="2642344"/>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5D1643E-42B2-48CB-AA78-3C224049B9C8}"/>
              </a:ext>
            </a:extLst>
          </p:cNvPr>
          <p:cNvSpPr/>
          <p:nvPr/>
        </p:nvSpPr>
        <p:spPr>
          <a:xfrm>
            <a:off x="7375552" y="2642344"/>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796010" y="2642344"/>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297549" y="2645967"/>
            <a:ext cx="8915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5D1643E-42B2-48CB-AA78-3C224049B9C8}"/>
              </a:ext>
            </a:extLst>
          </p:cNvPr>
          <p:cNvSpPr/>
          <p:nvPr/>
        </p:nvSpPr>
        <p:spPr>
          <a:xfrm>
            <a:off x="7885164" y="2645967"/>
            <a:ext cx="4114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p:cNvSpPr txBox="1"/>
              <p:nvPr/>
            </p:nvSpPr>
            <p:spPr>
              <a:xfrm>
                <a:off x="585279" y="3474284"/>
                <a:ext cx="5736957" cy="369332"/>
              </a:xfrm>
              <a:prstGeom prst="rect">
                <a:avLst/>
              </a:prstGeom>
              <a:noFill/>
            </p:spPr>
            <p:txBody>
              <a:bodyPr wrap="square" rtlCol="0">
                <a:spAutoFit/>
              </a:bodyPr>
              <a:lstStyle/>
              <a:p>
                <a:r>
                  <a:rPr lang="en-US">
                    <a:latin typeface="Garamond" panose="02020404030301010803" pitchFamily="18" charset="0"/>
                  </a:rPr>
                  <a:t>Requirement of other tasks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Garamond" panose="02020404030301010803" pitchFamily="18" charset="0"/>
                  </a:rPr>
                  <a:t> Remaining resource availability</a:t>
                </a:r>
              </a:p>
            </p:txBody>
          </p:sp>
        </mc:Choice>
        <mc:Fallback xmlns="">
          <p:sp>
            <p:nvSpPr>
              <p:cNvPr id="65" name="TextBox 64"/>
              <p:cNvSpPr txBox="1">
                <a:spLocks noRot="1" noChangeAspect="1" noMove="1" noResize="1" noEditPoints="1" noAdjustHandles="1" noChangeArrowheads="1" noChangeShapeType="1" noTextEdit="1"/>
              </p:cNvSpPr>
              <p:nvPr/>
            </p:nvSpPr>
            <p:spPr>
              <a:xfrm>
                <a:off x="585279" y="3474284"/>
                <a:ext cx="5736957" cy="369332"/>
              </a:xfrm>
              <a:prstGeom prst="rect">
                <a:avLst/>
              </a:prstGeom>
              <a:blipFill>
                <a:blip r:embed="rId3"/>
                <a:stretch>
                  <a:fillRect l="-850" t="-9836" b="-98361"/>
                </a:stretch>
              </a:blipFill>
            </p:spPr>
            <p:txBody>
              <a:bodyPr/>
              <a:lstStyle/>
              <a:p>
                <a:r>
                  <a:rPr lang="en-US">
                    <a:noFill/>
                  </a:rPr>
                  <a:t> </a:t>
                </a:r>
              </a:p>
            </p:txBody>
          </p:sp>
        </mc:Fallback>
      </mc:AlternateContent>
      <p:sp>
        <p:nvSpPr>
          <p:cNvPr id="66" name="TextBox 65"/>
          <p:cNvSpPr txBox="1"/>
          <p:nvPr/>
        </p:nvSpPr>
        <p:spPr>
          <a:xfrm>
            <a:off x="585279" y="4346185"/>
            <a:ext cx="4660635" cy="369332"/>
          </a:xfrm>
          <a:prstGeom prst="rect">
            <a:avLst/>
          </a:prstGeom>
          <a:noFill/>
        </p:spPr>
        <p:txBody>
          <a:bodyPr wrap="none" rtlCol="0">
            <a:spAutoFit/>
          </a:bodyPr>
          <a:lstStyle/>
          <a:p>
            <a:r>
              <a:rPr lang="en-US">
                <a:latin typeface="Garamond" panose="02020404030301010803" pitchFamily="18" charset="0"/>
              </a:rPr>
              <a:t>System is not always operated at the highest speed</a:t>
            </a:r>
          </a:p>
        </p:txBody>
      </p:sp>
      <p:sp>
        <p:nvSpPr>
          <p:cNvPr id="23" name="Slide Number Placeholder 2">
            <a:extLst>
              <a:ext uri="{FF2B5EF4-FFF2-40B4-BE49-F238E27FC236}">
                <a16:creationId xmlns:a16="http://schemas.microsoft.com/office/drawing/2014/main" id="{B6DC85A9-A616-4CA4-A0E7-479DA8A5532D}"/>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80</a:t>
            </a:fld>
            <a:endParaRPr lang="en-US"/>
          </a:p>
        </p:txBody>
      </p:sp>
    </p:spTree>
    <p:extLst>
      <p:ext uri="{BB962C8B-B14F-4D97-AF65-F5344CB8AC3E}">
        <p14:creationId xmlns:p14="http://schemas.microsoft.com/office/powerpoint/2010/main" val="151251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p:bldP spid="6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a:t>Worst-case AVR Task Demand</a:t>
            </a:r>
          </a:p>
        </p:txBody>
      </p:sp>
      <p:sp>
        <p:nvSpPr>
          <p:cNvPr id="47" name="Oval 46"/>
          <p:cNvSpPr/>
          <p:nvPr/>
        </p:nvSpPr>
        <p:spPr>
          <a:xfrm>
            <a:off x="5160284" y="2237641"/>
            <a:ext cx="257694" cy="255918"/>
          </a:xfrm>
          <a:prstGeom prst="ellipse">
            <a:avLst/>
          </a:prstGeom>
          <a:noFill/>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Arrow Connector 47"/>
          <p:cNvCxnSpPr/>
          <p:nvPr/>
        </p:nvCxnSpPr>
        <p:spPr>
          <a:xfrm flipH="1">
            <a:off x="5414623" y="2081709"/>
            <a:ext cx="321724" cy="2081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43426" y="2342796"/>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a:xfrm>
            <a:off x="5308286" y="234574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a:off x="5308286" y="278918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a:off x="5917976" y="2789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5917976" y="323263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a:off x="6528560" y="323263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6528560" y="3676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7138250" y="3676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7138250" y="4119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8245180" y="467501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rot="10800000">
            <a:off x="4457398" y="2120845"/>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5039789" y="5120501"/>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60" name="TextBox 59"/>
              <p:cNvSpPr txBox="1">
                <a:spLocks noRot="1" noChangeAspect="1" noMove="1" noResize="1" noEditPoints="1" noAdjustHandles="1" noChangeArrowheads="1" noChangeShapeType="1" noTextEdit="1"/>
              </p:cNvSpPr>
              <p:nvPr/>
            </p:nvSpPr>
            <p:spPr>
              <a:xfrm>
                <a:off x="5039789" y="5120501"/>
                <a:ext cx="526171" cy="393121"/>
              </a:xfrm>
              <a:prstGeom prst="rect">
                <a:avLst/>
              </a:prstGeom>
              <a:blipFill>
                <a:blip r:embed="rId2"/>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5649479" y="5120500"/>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61" name="TextBox 60"/>
              <p:cNvSpPr txBox="1">
                <a:spLocks noRot="1" noChangeAspect="1" noMove="1" noResize="1" noEditPoints="1" noAdjustHandles="1" noChangeArrowheads="1" noChangeShapeType="1" noTextEdit="1"/>
              </p:cNvSpPr>
              <p:nvPr/>
            </p:nvSpPr>
            <p:spPr>
              <a:xfrm>
                <a:off x="5649479" y="5120500"/>
                <a:ext cx="526171" cy="393121"/>
              </a:xfrm>
              <a:prstGeom prst="rect">
                <a:avLst/>
              </a:prstGeom>
              <a:blipFill>
                <a:blip r:embed="rId3"/>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259169" y="5120500"/>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62" name="TextBox 61"/>
              <p:cNvSpPr txBox="1">
                <a:spLocks noRot="1" noChangeAspect="1" noMove="1" noResize="1" noEditPoints="1" noAdjustHandles="1" noChangeArrowheads="1" noChangeShapeType="1" noTextEdit="1"/>
              </p:cNvSpPr>
              <p:nvPr/>
            </p:nvSpPr>
            <p:spPr>
              <a:xfrm>
                <a:off x="6259169" y="5120500"/>
                <a:ext cx="526171" cy="394147"/>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6891432" y="5120500"/>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63" name="TextBox 62"/>
              <p:cNvSpPr txBox="1">
                <a:spLocks noRot="1" noChangeAspect="1" noMove="1" noResize="1" noEditPoints="1" noAdjustHandles="1" noChangeArrowheads="1" noChangeShapeType="1" noTextEdit="1"/>
              </p:cNvSpPr>
              <p:nvPr/>
            </p:nvSpPr>
            <p:spPr>
              <a:xfrm>
                <a:off x="6891432" y="5120500"/>
                <a:ext cx="526171" cy="393121"/>
              </a:xfrm>
              <a:prstGeom prst="rect">
                <a:avLst/>
              </a:prstGeom>
              <a:blipFill>
                <a:blip r:embed="rId5"/>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7501123" y="5120500"/>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64" name="TextBox 63"/>
              <p:cNvSpPr txBox="1">
                <a:spLocks noRot="1" noChangeAspect="1" noMove="1" noResize="1" noEditPoints="1" noAdjustHandles="1" noChangeArrowheads="1" noChangeShapeType="1" noTextEdit="1"/>
              </p:cNvSpPr>
              <p:nvPr/>
            </p:nvSpPr>
            <p:spPr>
              <a:xfrm>
                <a:off x="7501123" y="5120500"/>
                <a:ext cx="526171" cy="394339"/>
              </a:xfrm>
              <a:prstGeom prst="rect">
                <a:avLst/>
              </a:prstGeom>
              <a:blipFill>
                <a:blip r:embed="rId6"/>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081710" y="213459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65" name="TextBox 64"/>
              <p:cNvSpPr txBox="1">
                <a:spLocks noRot="1" noChangeAspect="1" noMove="1" noResize="1" noEditPoints="1" noAdjustHandles="1" noChangeArrowheads="1" noChangeShapeType="1" noTextEdit="1"/>
              </p:cNvSpPr>
              <p:nvPr/>
            </p:nvSpPr>
            <p:spPr>
              <a:xfrm>
                <a:off x="4081710" y="2134597"/>
                <a:ext cx="144844" cy="400110"/>
              </a:xfrm>
              <a:prstGeom prst="rect">
                <a:avLst/>
              </a:prstGeom>
              <a:blipFill>
                <a:blip r:embed="rId7"/>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320987" y="511943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66" name="TextBox 65"/>
              <p:cNvSpPr txBox="1">
                <a:spLocks noRot="1" noChangeAspect="1" noMove="1" noResize="1" noEditPoints="1" noAdjustHandles="1" noChangeArrowheads="1" noChangeShapeType="1" noTextEdit="1"/>
              </p:cNvSpPr>
              <p:nvPr/>
            </p:nvSpPr>
            <p:spPr>
              <a:xfrm>
                <a:off x="8320987" y="5119435"/>
                <a:ext cx="479634" cy="369332"/>
              </a:xfrm>
              <a:prstGeom prst="rect">
                <a:avLst/>
              </a:prstGeom>
              <a:blipFill>
                <a:blip r:embed="rId8"/>
                <a:stretch>
                  <a:fillRect r="-35443"/>
                </a:stretch>
              </a:blipFill>
            </p:spPr>
            <p:txBody>
              <a:bodyPr/>
              <a:lstStyle/>
              <a:p>
                <a:r>
                  <a:rPr lang="en-US">
                    <a:noFill/>
                  </a:rPr>
                  <a:t> </a:t>
                </a:r>
              </a:p>
            </p:txBody>
          </p:sp>
        </mc:Fallback>
      </mc:AlternateContent>
      <p:cxnSp>
        <p:nvCxnSpPr>
          <p:cNvPr id="67" name="Straight Connector 66"/>
          <p:cNvCxnSpPr/>
          <p:nvPr/>
        </p:nvCxnSpPr>
        <p:spPr>
          <a:xfrm>
            <a:off x="8564052" y="467501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4081710" y="258099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68" name="TextBox 67"/>
              <p:cNvSpPr txBox="1">
                <a:spLocks noRot="1" noChangeAspect="1" noMove="1" noResize="1" noEditPoints="1" noAdjustHandles="1" noChangeArrowheads="1" noChangeShapeType="1" noTextEdit="1"/>
              </p:cNvSpPr>
              <p:nvPr/>
            </p:nvSpPr>
            <p:spPr>
              <a:xfrm>
                <a:off x="4081710" y="2580990"/>
                <a:ext cx="144844" cy="400110"/>
              </a:xfrm>
              <a:prstGeom prst="rect">
                <a:avLst/>
              </a:prstGeom>
              <a:blipFill>
                <a:blip r:embed="rId9"/>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082235" y="302233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69" name="TextBox 68"/>
              <p:cNvSpPr txBox="1">
                <a:spLocks noRot="1" noChangeAspect="1" noMove="1" noResize="1" noEditPoints="1" noAdjustHandles="1" noChangeArrowheads="1" noChangeShapeType="1" noTextEdit="1"/>
              </p:cNvSpPr>
              <p:nvPr/>
            </p:nvSpPr>
            <p:spPr>
              <a:xfrm>
                <a:off x="4082235" y="3022338"/>
                <a:ext cx="144844" cy="400110"/>
              </a:xfrm>
              <a:prstGeom prst="rect">
                <a:avLst/>
              </a:prstGeom>
              <a:blipFill>
                <a:blip r:embed="rId10"/>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4079179" y="346787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70" name="TextBox 69"/>
              <p:cNvSpPr txBox="1">
                <a:spLocks noRot="1" noChangeAspect="1" noMove="1" noResize="1" noEditPoints="1" noAdjustHandles="1" noChangeArrowheads="1" noChangeShapeType="1" noTextEdit="1"/>
              </p:cNvSpPr>
              <p:nvPr/>
            </p:nvSpPr>
            <p:spPr>
              <a:xfrm>
                <a:off x="4079179" y="3467871"/>
                <a:ext cx="144844" cy="400110"/>
              </a:xfrm>
              <a:prstGeom prst="rect">
                <a:avLst/>
              </a:prstGeom>
              <a:blipFill>
                <a:blip r:embed="rId11"/>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4082235" y="391426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71" name="TextBox 70"/>
              <p:cNvSpPr txBox="1">
                <a:spLocks noRot="1" noChangeAspect="1" noMove="1" noResize="1" noEditPoints="1" noAdjustHandles="1" noChangeArrowheads="1" noChangeShapeType="1" noTextEdit="1"/>
              </p:cNvSpPr>
              <p:nvPr/>
            </p:nvSpPr>
            <p:spPr>
              <a:xfrm>
                <a:off x="4082235" y="3914263"/>
                <a:ext cx="144844" cy="400110"/>
              </a:xfrm>
              <a:prstGeom prst="rect">
                <a:avLst/>
              </a:prstGeom>
              <a:blipFill>
                <a:blip r:embed="rId12"/>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4052093" y="445616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72" name="TextBox 71"/>
              <p:cNvSpPr txBox="1">
                <a:spLocks noRot="1" noChangeAspect="1" noMove="1" noResize="1" noEditPoints="1" noAdjustHandles="1" noChangeArrowheads="1" noChangeShapeType="1" noTextEdit="1"/>
              </p:cNvSpPr>
              <p:nvPr/>
            </p:nvSpPr>
            <p:spPr>
              <a:xfrm>
                <a:off x="4052093" y="4456168"/>
                <a:ext cx="144844" cy="400110"/>
              </a:xfrm>
              <a:prstGeom prst="rect">
                <a:avLst/>
              </a:prstGeom>
              <a:blipFill>
                <a:blip r:embed="rId13"/>
                <a:stretch>
                  <a:fillRect r="-191304"/>
                </a:stretch>
              </a:blipFill>
            </p:spPr>
            <p:txBody>
              <a:bodyPr/>
              <a:lstStyle/>
              <a:p>
                <a:r>
                  <a:rPr lang="en-US">
                    <a:noFill/>
                  </a:rPr>
                  <a:t> </a:t>
                </a:r>
              </a:p>
            </p:txBody>
          </p:sp>
        </mc:Fallback>
      </mc:AlternateContent>
      <p:cxnSp>
        <p:nvCxnSpPr>
          <p:cNvPr id="73" name="Straight Connector 72"/>
          <p:cNvCxnSpPr/>
          <p:nvPr/>
        </p:nvCxnSpPr>
        <p:spPr>
          <a:xfrm>
            <a:off x="4457398" y="512696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H="1">
            <a:off x="5307180" y="278328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p:cNvCxnSpPr/>
          <p:nvPr/>
        </p:nvCxnSpPr>
        <p:spPr>
          <a:xfrm flipH="1">
            <a:off x="5913815" y="323263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p:nvPr/>
        </p:nvCxnSpPr>
        <p:spPr>
          <a:xfrm>
            <a:off x="6527667" y="367607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p:cNvCxnSpPr/>
          <p:nvPr/>
        </p:nvCxnSpPr>
        <p:spPr>
          <a:xfrm flipH="1">
            <a:off x="7138249" y="4119510"/>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p:cNvCxnSpPr/>
          <p:nvPr/>
        </p:nvCxnSpPr>
        <p:spPr>
          <a:xfrm>
            <a:off x="7744884" y="467259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p:cNvCxnSpPr/>
          <p:nvPr/>
        </p:nvCxnSpPr>
        <p:spPr>
          <a:xfrm>
            <a:off x="4743426" y="2342796"/>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Connector 79"/>
          <p:cNvCxnSpPr/>
          <p:nvPr/>
        </p:nvCxnSpPr>
        <p:spPr>
          <a:xfrm>
            <a:off x="4460455" y="234279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p:cNvCxnSpPr/>
          <p:nvPr/>
        </p:nvCxnSpPr>
        <p:spPr>
          <a:xfrm>
            <a:off x="4460455" y="278918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p:cNvCxnSpPr/>
          <p:nvPr/>
        </p:nvCxnSpPr>
        <p:spPr>
          <a:xfrm>
            <a:off x="4460455" y="322915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p:cNvCxnSpPr/>
          <p:nvPr/>
        </p:nvCxnSpPr>
        <p:spPr>
          <a:xfrm flipV="1">
            <a:off x="4460455" y="3676070"/>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p:cNvCxnSpPr/>
          <p:nvPr/>
        </p:nvCxnSpPr>
        <p:spPr>
          <a:xfrm flipV="1">
            <a:off x="4473374" y="411360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p:cNvCxnSpPr/>
          <p:nvPr/>
        </p:nvCxnSpPr>
        <p:spPr>
          <a:xfrm flipV="1">
            <a:off x="4457398" y="4669642"/>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4513618" y="511943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86" name="TextBox 85"/>
              <p:cNvSpPr txBox="1">
                <a:spLocks noRot="1" noChangeAspect="1" noMove="1" noResize="1" noEditPoints="1" noAdjustHandles="1" noChangeArrowheads="1" noChangeShapeType="1" noTextEdit="1"/>
              </p:cNvSpPr>
              <p:nvPr/>
            </p:nvSpPr>
            <p:spPr>
              <a:xfrm>
                <a:off x="4513618" y="5119435"/>
                <a:ext cx="526171" cy="369332"/>
              </a:xfrm>
              <a:prstGeom prst="rect">
                <a:avLst/>
              </a:prstGeom>
              <a:blipFill>
                <a:blip r:embed="rId14"/>
                <a:stretch>
                  <a:fillRect r="-22989" b="-1667"/>
                </a:stretch>
              </a:blipFill>
            </p:spPr>
            <p:txBody>
              <a:bodyPr/>
              <a:lstStyle/>
              <a:p>
                <a:r>
                  <a:rPr lang="en-US">
                    <a:noFill/>
                  </a:rPr>
                  <a:t> </a:t>
                </a:r>
              </a:p>
            </p:txBody>
          </p:sp>
        </mc:Fallback>
      </mc:AlternateContent>
      <p:sp>
        <p:nvSpPr>
          <p:cNvPr id="87" name="TextBox 86"/>
          <p:cNvSpPr txBox="1"/>
          <p:nvPr/>
        </p:nvSpPr>
        <p:spPr>
          <a:xfrm>
            <a:off x="6262417" y="5590044"/>
            <a:ext cx="970347" cy="369332"/>
          </a:xfrm>
          <a:prstGeom prst="rect">
            <a:avLst/>
          </a:prstGeom>
          <a:noFill/>
        </p:spPr>
        <p:txBody>
          <a:bodyPr wrap="square" rtlCol="0">
            <a:spAutoFit/>
          </a:bodyPr>
          <a:lstStyle/>
          <a:p>
            <a:r>
              <a:rPr lang="en-US"/>
              <a:t>Speeds</a:t>
            </a:r>
          </a:p>
        </p:txBody>
      </p:sp>
      <p:sp>
        <p:nvSpPr>
          <p:cNvPr id="88" name="TextBox 87"/>
          <p:cNvSpPr txBox="1"/>
          <p:nvPr/>
        </p:nvSpPr>
        <p:spPr>
          <a:xfrm>
            <a:off x="3621083" y="2087664"/>
            <a:ext cx="461665" cy="2999141"/>
          </a:xfrm>
          <a:prstGeom prst="rect">
            <a:avLst/>
          </a:prstGeom>
          <a:noFill/>
        </p:spPr>
        <p:txBody>
          <a:bodyPr vert="vert270" wrap="square" rtlCol="0">
            <a:spAutoFit/>
          </a:bodyPr>
          <a:lstStyle/>
          <a:p>
            <a:r>
              <a:rPr lang="en-US"/>
              <a:t>Execution Times of the modes</a:t>
            </a:r>
          </a:p>
        </p:txBody>
      </p:sp>
      <p:cxnSp>
        <p:nvCxnSpPr>
          <p:cNvPr id="89" name="Straight Connector 88"/>
          <p:cNvCxnSpPr/>
          <p:nvPr/>
        </p:nvCxnSpPr>
        <p:spPr>
          <a:xfrm>
            <a:off x="7765419" y="4669552"/>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p:cNvCxnSpPr/>
          <p:nvPr/>
        </p:nvCxnSpPr>
        <p:spPr>
          <a:xfrm flipV="1">
            <a:off x="7744714" y="411832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p:cNvCxnSpPr/>
          <p:nvPr/>
        </p:nvCxnSpPr>
        <p:spPr>
          <a:xfrm flipV="1">
            <a:off x="4223104" y="421171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4" name="Rectangle 93"/>
              <p:cNvSpPr/>
              <p:nvPr/>
            </p:nvSpPr>
            <p:spPr>
              <a:xfrm>
                <a:off x="567024" y="3839732"/>
                <a:ext cx="3052954" cy="1754326"/>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Not Minimum Speed</a:t>
                </a:r>
              </a:p>
              <a:p>
                <a:pPr marL="285750" indent="-285750">
                  <a:buFont typeface="Arial" panose="020B0604020202020204" pitchFamily="34" charset="0"/>
                  <a:buChar char="•"/>
                </a:pPr>
                <a:r>
                  <a:rPr lang="en-US">
                    <a:solidFill>
                      <a:schemeClr val="accent1"/>
                    </a:solidFill>
                  </a:rPr>
                  <a:t>Right Boundary Speed of the first Mode</a:t>
                </a:r>
              </a:p>
              <a:p>
                <a:pPr marL="285750" indent="-285750">
                  <a:buFont typeface="Arial" panose="020B0604020202020204" pitchFamily="34" charset="0"/>
                  <a:buChar char="•"/>
                </a:pPr>
                <a:r>
                  <a:rPr lang="en-US">
                    <a:solidFill>
                      <a:schemeClr val="accent1"/>
                    </a:solidFill>
                  </a:rPr>
                  <a:t>‘m’ jobs are released.</a:t>
                </a:r>
              </a:p>
              <a:p>
                <a:endParaRPr lang="en-US">
                  <a:solidFill>
                    <a:schemeClr val="accent1"/>
                  </a:solidFill>
                </a:endParaRPr>
              </a:p>
              <a:p>
                <a:pPr/>
                <a14:m>
                  <m:oMathPara xmlns:m="http://schemas.openxmlformats.org/officeDocument/2006/math">
                    <m:oMathParaPr>
                      <m:jc m:val="centerGroup"/>
                    </m:oMathParaPr>
                    <m:oMath xmlns:m="http://schemas.openxmlformats.org/officeDocument/2006/math">
                      <m:r>
                        <a:rPr lang="en-US" i="1">
                          <a:solidFill>
                            <a:schemeClr val="accent1"/>
                          </a:solidFill>
                          <a:latin typeface="Cambria Math" panose="02040503050406030204" pitchFamily="18" charset="0"/>
                        </a:rPr>
                        <m:t>𝐷𝑒𝑚𝑎𝑛𝑑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𝑐</m:t>
                      </m:r>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𝜔</m:t>
                              </m:r>
                            </m:e>
                            <m:sub>
                              <m:r>
                                <a:rPr lang="en-US" i="1">
                                  <a:solidFill>
                                    <a:schemeClr val="accent1"/>
                                  </a:solidFill>
                                  <a:latin typeface="Cambria Math" panose="02040503050406030204" pitchFamily="18" charset="0"/>
                                  <a:ea typeface="Cambria Math" panose="02040503050406030204" pitchFamily="18" charset="0"/>
                                </a:rPr>
                                <m:t>𝑚𝑖𝑛</m:t>
                              </m:r>
                            </m:sub>
                          </m:sSub>
                        </m:e>
                      </m:d>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𝑚</m:t>
                      </m:r>
                    </m:oMath>
                  </m:oMathPara>
                </a14:m>
                <a:endParaRPr lang="en-US">
                  <a:solidFill>
                    <a:schemeClr val="accent1"/>
                  </a:solidFill>
                </a:endParaRPr>
              </a:p>
            </p:txBody>
          </p:sp>
        </mc:Choice>
        <mc:Fallback xmlns="">
          <p:sp>
            <p:nvSpPr>
              <p:cNvPr id="94" name="Rectangle 93"/>
              <p:cNvSpPr>
                <a:spLocks noRot="1" noChangeAspect="1" noMove="1" noResize="1" noEditPoints="1" noAdjustHandles="1" noChangeArrowheads="1" noChangeShapeType="1" noTextEdit="1"/>
              </p:cNvSpPr>
              <p:nvPr/>
            </p:nvSpPr>
            <p:spPr>
              <a:xfrm>
                <a:off x="567024" y="3839732"/>
                <a:ext cx="3052954" cy="1754326"/>
              </a:xfrm>
              <a:prstGeom prst="rect">
                <a:avLst/>
              </a:prstGeom>
              <a:blipFill>
                <a:blip r:embed="rId15"/>
                <a:stretch>
                  <a:fillRect l="-1198"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628650" y="1699852"/>
                <a:ext cx="2976457" cy="1477328"/>
              </a:xfrm>
              <a:prstGeom prst="rect">
                <a:avLst/>
              </a:prstGeom>
            </p:spPr>
            <p:txBody>
              <a:bodyPr wrap="square">
                <a:spAutoFit/>
              </a:bodyPr>
              <a:lstStyle/>
              <a:p>
                <a:pPr marL="285750" indent="-285750">
                  <a:buFont typeface="Arial" panose="020B0604020202020204" pitchFamily="34" charset="0"/>
                  <a:buChar char="•"/>
                </a:pPr>
                <a:r>
                  <a:rPr lang="en-US">
                    <a:solidFill>
                      <a:schemeClr val="accent2"/>
                    </a:solidFill>
                  </a:rPr>
                  <a:t>Maximum Speed</a:t>
                </a:r>
              </a:p>
              <a:p>
                <a:pPr marL="285750" indent="-285750">
                  <a:buFont typeface="Arial" panose="020B0604020202020204" pitchFamily="34" charset="0"/>
                  <a:buChar char="•"/>
                </a:pPr>
                <a:r>
                  <a:rPr lang="en-US">
                    <a:solidFill>
                      <a:schemeClr val="accent2"/>
                    </a:solidFill>
                  </a:rPr>
                  <a:t>Say the number of jobs released is ‘n’ in time ‘t’.</a:t>
                </a:r>
              </a:p>
              <a:p>
                <a:endParaRPr lang="en-US">
                  <a:solidFill>
                    <a:schemeClr val="accent2"/>
                  </a:solidFill>
                </a:endParaRPr>
              </a:p>
              <a:p>
                <a:pPr/>
                <a14:m>
                  <m:oMathPara xmlns:m="http://schemas.openxmlformats.org/officeDocument/2006/math">
                    <m:oMathParaPr>
                      <m:jc m:val="centerGroup"/>
                    </m:oMathParaPr>
                    <m:oMath xmlns:m="http://schemas.openxmlformats.org/officeDocument/2006/math">
                      <m:r>
                        <a:rPr lang="en-US" i="1">
                          <a:solidFill>
                            <a:schemeClr val="accent2"/>
                          </a:solidFill>
                          <a:latin typeface="Cambria Math" panose="02040503050406030204" pitchFamily="18" charset="0"/>
                        </a:rPr>
                        <m:t>𝐷𝑒𝑚𝑎𝑛𝑑</m:t>
                      </m:r>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𝑐</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ea typeface="Cambria Math" panose="02040503050406030204" pitchFamily="18" charset="0"/>
                                </a:rPr>
                              </m:ctrlPr>
                            </m:sSubPr>
                            <m:e>
                              <m:r>
                                <a:rPr lang="en-US" i="1">
                                  <a:solidFill>
                                    <a:schemeClr val="accent2"/>
                                  </a:solidFill>
                                  <a:latin typeface="Cambria Math" panose="02040503050406030204" pitchFamily="18" charset="0"/>
                                  <a:ea typeface="Cambria Math" panose="02040503050406030204" pitchFamily="18" charset="0"/>
                                </a:rPr>
                                <m:t>𝜔</m:t>
                              </m:r>
                            </m:e>
                            <m:sub>
                              <m:r>
                                <a:rPr lang="en-US" i="1">
                                  <a:solidFill>
                                    <a:schemeClr val="accent2"/>
                                  </a:solidFill>
                                  <a:latin typeface="Cambria Math" panose="02040503050406030204" pitchFamily="18" charset="0"/>
                                  <a:ea typeface="Cambria Math" panose="02040503050406030204" pitchFamily="18" charset="0"/>
                                </a:rPr>
                                <m:t>𝑚𝑎𝑥</m:t>
                              </m:r>
                            </m:sub>
                          </m:sSub>
                        </m:e>
                      </m:d>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𝑛</m:t>
                      </m:r>
                    </m:oMath>
                  </m:oMathPara>
                </a14:m>
                <a:endParaRPr lang="en-US">
                  <a:solidFill>
                    <a:schemeClr val="accent2"/>
                  </a:solidFill>
                </a:endParaRPr>
              </a:p>
            </p:txBody>
          </p:sp>
        </mc:Choice>
        <mc:Fallback xmlns="">
          <p:sp>
            <p:nvSpPr>
              <p:cNvPr id="95" name="Rectangle 94"/>
              <p:cNvSpPr>
                <a:spLocks noRot="1" noChangeAspect="1" noMove="1" noResize="1" noEditPoints="1" noAdjustHandles="1" noChangeArrowheads="1" noChangeShapeType="1" noTextEdit="1"/>
              </p:cNvSpPr>
              <p:nvPr/>
            </p:nvSpPr>
            <p:spPr>
              <a:xfrm>
                <a:off x="628650" y="1699852"/>
                <a:ext cx="2976457" cy="1477328"/>
              </a:xfrm>
              <a:prstGeom prst="rect">
                <a:avLst/>
              </a:prstGeom>
              <a:blipFill>
                <a:blip r:embed="rId16"/>
                <a:stretch>
                  <a:fillRect l="-1230" t="-2479"/>
                </a:stretch>
              </a:blipFill>
            </p:spPr>
            <p:txBody>
              <a:bodyPr/>
              <a:lstStyle/>
              <a:p>
                <a:r>
                  <a:rPr lang="en-US">
                    <a:noFill/>
                  </a:rPr>
                  <a:t> </a:t>
                </a:r>
              </a:p>
            </p:txBody>
          </p:sp>
        </mc:Fallback>
      </mc:AlternateContent>
      <p:sp>
        <p:nvSpPr>
          <p:cNvPr id="96" name="Oval 95"/>
          <p:cNvSpPr/>
          <p:nvPr/>
        </p:nvSpPr>
        <p:spPr>
          <a:xfrm>
            <a:off x="8410703" y="4547955"/>
            <a:ext cx="257694" cy="255918"/>
          </a:xfrm>
          <a:prstGeom prst="ellipse">
            <a:avLst/>
          </a:prstGeom>
          <a:noFill/>
          <a:ln w="190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H="1">
            <a:off x="8665042" y="4392023"/>
            <a:ext cx="321724" cy="20812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737847" y="5871659"/>
            <a:ext cx="6584505" cy="369332"/>
          </a:xfrm>
          <a:prstGeom prst="rect">
            <a:avLst/>
          </a:prstGeom>
        </p:spPr>
        <p:txBody>
          <a:bodyPr wrap="square">
            <a:spAutoFit/>
          </a:bodyPr>
          <a:lstStyle/>
          <a:p>
            <a:r>
              <a:rPr lang="en-US"/>
              <a:t>Calculation of Worst Case Demand is not straightforward.</a:t>
            </a:r>
          </a:p>
        </p:txBody>
      </p:sp>
      <p:sp>
        <p:nvSpPr>
          <p:cNvPr id="92" name="Slide Number Placeholder 2">
            <a:extLst>
              <a:ext uri="{FF2B5EF4-FFF2-40B4-BE49-F238E27FC236}">
                <a16:creationId xmlns:a16="http://schemas.microsoft.com/office/drawing/2014/main" id="{E79DB790-8C99-4F68-AC41-3BFDFD5F3A07}"/>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81</a:t>
            </a:fld>
            <a:endParaRPr lang="en-US"/>
          </a:p>
        </p:txBody>
      </p:sp>
    </p:spTree>
    <p:extLst>
      <p:ext uri="{BB962C8B-B14F-4D97-AF65-F5344CB8AC3E}">
        <p14:creationId xmlns:p14="http://schemas.microsoft.com/office/powerpoint/2010/main" val="159007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4" grpId="0"/>
      <p:bldP spid="95" grpId="0"/>
      <p:bldP spid="96" grpId="0" animBg="1"/>
      <p:bldP spid="9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5474CC9A-039D-4597-B07A-E88CA443CA9D}"/>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sp>
        <p:nvSpPr>
          <p:cNvPr id="5" name="Title 4"/>
          <p:cNvSpPr>
            <a:spLocks noGrp="1"/>
          </p:cNvSpPr>
          <p:nvPr>
            <p:ph type="title"/>
          </p:nvPr>
        </p:nvSpPr>
        <p:spPr/>
        <p:txBody>
          <a:bodyPr/>
          <a:lstStyle/>
          <a:p>
            <a:r>
              <a:rPr lang="en-US"/>
              <a:t>Worst-case AVR Task Demand</a:t>
            </a:r>
          </a:p>
        </p:txBody>
      </p:sp>
      <p:sp>
        <p:nvSpPr>
          <p:cNvPr id="11" name="Content Placeholder 5">
            <a:extLst>
              <a:ext uri="{FF2B5EF4-FFF2-40B4-BE49-F238E27FC236}">
                <a16:creationId xmlns:a16="http://schemas.microsoft.com/office/drawing/2014/main" id="{3739AE95-E161-4DDB-828A-19B52494FBAE}"/>
              </a:ext>
            </a:extLst>
          </p:cNvPr>
          <p:cNvSpPr>
            <a:spLocks noGrp="1"/>
          </p:cNvSpPr>
          <p:nvPr>
            <p:ph sz="half" idx="1"/>
          </p:nvPr>
        </p:nvSpPr>
        <p:spPr>
          <a:xfrm>
            <a:off x="5620288" y="1700218"/>
            <a:ext cx="2857999" cy="528470"/>
          </a:xfrm>
        </p:spPr>
        <p:txBody>
          <a:bodyPr anchor="ctr">
            <a:normAutofit/>
          </a:bodyPr>
          <a:lstStyle/>
          <a:p>
            <a:pPr marL="0" indent="0">
              <a:buNone/>
            </a:pPr>
            <a:r>
              <a:rPr lang="en-US" sz="2600"/>
              <a:t>Where do we start?</a:t>
            </a:r>
          </a:p>
        </p:txBody>
      </p:sp>
      <p:sp>
        <p:nvSpPr>
          <p:cNvPr id="12" name="Content Placeholder 5">
            <a:extLst>
              <a:ext uri="{FF2B5EF4-FFF2-40B4-BE49-F238E27FC236}">
                <a16:creationId xmlns:a16="http://schemas.microsoft.com/office/drawing/2014/main" id="{A364DA9E-9537-436B-A49C-A703917ACC23}"/>
              </a:ext>
            </a:extLst>
          </p:cNvPr>
          <p:cNvSpPr txBox="1">
            <a:spLocks/>
          </p:cNvSpPr>
          <p:nvPr/>
        </p:nvSpPr>
        <p:spPr>
          <a:xfrm>
            <a:off x="5620288" y="2233449"/>
            <a:ext cx="2857999" cy="5284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a:t>Where do we go?</a:t>
            </a:r>
          </a:p>
        </p:txBody>
      </p:sp>
      <p:sp>
        <p:nvSpPr>
          <p:cNvPr id="17" name="Oval 16">
            <a:extLst>
              <a:ext uri="{FF2B5EF4-FFF2-40B4-BE49-F238E27FC236}">
                <a16:creationId xmlns:a16="http://schemas.microsoft.com/office/drawing/2014/main" id="{8B2D58EC-256E-4DAB-B38E-4B1069A9A794}"/>
              </a:ext>
            </a:extLst>
          </p:cNvPr>
          <p:cNvSpPr/>
          <p:nvPr/>
        </p:nvSpPr>
        <p:spPr>
          <a:xfrm>
            <a:off x="5237726" y="3646260"/>
            <a:ext cx="182880" cy="182880"/>
          </a:xfrm>
          <a:prstGeom prst="ellipse">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0" name="Connector: Curved 19">
            <a:extLst>
              <a:ext uri="{FF2B5EF4-FFF2-40B4-BE49-F238E27FC236}">
                <a16:creationId xmlns:a16="http://schemas.microsoft.com/office/drawing/2014/main" id="{12C02219-C9FE-44D3-AFA5-69EB2415C118}"/>
              </a:ext>
            </a:extLst>
          </p:cNvPr>
          <p:cNvCxnSpPr>
            <a:cxnSpLocks/>
            <a:stCxn id="13" idx="7"/>
            <a:endCxn id="21" idx="0"/>
          </p:cNvCxnSpPr>
          <p:nvPr/>
        </p:nvCxnSpPr>
        <p:spPr>
          <a:xfrm rot="16200000" flipH="1">
            <a:off x="2863771" y="1710390"/>
            <a:ext cx="665161" cy="986802"/>
          </a:xfrm>
          <a:prstGeom prst="curvedConnector3">
            <a:avLst>
              <a:gd name="adj1" fmla="val -38394"/>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1" name="Oval 20">
            <a:extLst>
              <a:ext uri="{FF2B5EF4-FFF2-40B4-BE49-F238E27FC236}">
                <a16:creationId xmlns:a16="http://schemas.microsoft.com/office/drawing/2014/main" id="{06C0D2CD-8844-4969-8ECC-C1BA47EDB345}"/>
              </a:ext>
            </a:extLst>
          </p:cNvPr>
          <p:cNvSpPr/>
          <p:nvPr/>
        </p:nvSpPr>
        <p:spPr>
          <a:xfrm>
            <a:off x="3598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4252938" y="314650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3711996" y="2514128"/>
            <a:ext cx="610137" cy="654625"/>
          </a:xfrm>
          <a:prstGeom prst="curvedConnector3">
            <a:avLst>
              <a:gd name="adj1" fmla="val -37467"/>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8" name="Oval 37">
            <a:extLst>
              <a:ext uri="{FF2B5EF4-FFF2-40B4-BE49-F238E27FC236}">
                <a16:creationId xmlns:a16="http://schemas.microsoft.com/office/drawing/2014/main" id="{F9AF45C2-BFDD-45A4-9730-5D4D038DA017}"/>
              </a:ext>
            </a:extLst>
          </p:cNvPr>
          <p:cNvSpPr/>
          <p:nvPr/>
        </p:nvSpPr>
        <p:spPr>
          <a:xfrm>
            <a:off x="6842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7630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D5E59D79-6DC6-4DCE-9011-4D384EB8EC97}"/>
              </a:ext>
            </a:extLst>
          </p:cNvPr>
          <p:cNvCxnSpPr>
            <a:cxnSpLocks/>
            <a:stCxn id="18" idx="0"/>
            <a:endCxn id="39" idx="0"/>
          </p:cNvCxnSpPr>
          <p:nvPr/>
        </p:nvCxnSpPr>
        <p:spPr>
          <a:xfrm rot="16200000" flipH="1" flipV="1">
            <a:off x="7991770" y="4737751"/>
            <a:ext cx="91145" cy="630491"/>
          </a:xfrm>
          <a:prstGeom prst="curvedConnector3">
            <a:avLst>
              <a:gd name="adj1" fmla="val -250809"/>
            </a:avLst>
          </a:prstGeom>
          <a:ln w="19050">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6" name="Connector: Curved 45">
            <a:extLst>
              <a:ext uri="{FF2B5EF4-FFF2-40B4-BE49-F238E27FC236}">
                <a16:creationId xmlns:a16="http://schemas.microsoft.com/office/drawing/2014/main" id="{EA029410-33D7-46A7-95CB-C1401B883EE5}"/>
              </a:ext>
            </a:extLst>
          </p:cNvPr>
          <p:cNvCxnSpPr>
            <a:cxnSpLocks/>
            <a:stCxn id="39" idx="0"/>
            <a:endCxn id="38" idx="0"/>
          </p:cNvCxnSpPr>
          <p:nvPr/>
        </p:nvCxnSpPr>
        <p:spPr>
          <a:xfrm rot="16200000" flipV="1">
            <a:off x="6956951" y="4333424"/>
            <a:ext cx="741820" cy="788472"/>
          </a:xfrm>
          <a:prstGeom prst="curvedConnector3">
            <a:avLst>
              <a:gd name="adj1" fmla="val 130816"/>
            </a:avLst>
          </a:prstGeom>
          <a:ln w="19050">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2" name="Connector: Curved 51">
            <a:extLst>
              <a:ext uri="{FF2B5EF4-FFF2-40B4-BE49-F238E27FC236}">
                <a16:creationId xmlns:a16="http://schemas.microsoft.com/office/drawing/2014/main" id="{81B81196-6CE2-4A45-8489-52666588FFF5}"/>
              </a:ext>
            </a:extLst>
          </p:cNvPr>
          <p:cNvCxnSpPr>
            <a:cxnSpLocks/>
            <a:stCxn id="17" idx="0"/>
            <a:endCxn id="53" idx="0"/>
          </p:cNvCxnSpPr>
          <p:nvPr/>
        </p:nvCxnSpPr>
        <p:spPr>
          <a:xfrm rot="16200000" flipV="1">
            <a:off x="4808253" y="3125347"/>
            <a:ext cx="499679" cy="542148"/>
          </a:xfrm>
          <a:prstGeom prst="curvedConnector3">
            <a:avLst>
              <a:gd name="adj1" fmla="val 145749"/>
            </a:avLst>
          </a:prstGeom>
          <a:ln w="19050">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53" name="Oval 52">
            <a:extLst>
              <a:ext uri="{FF2B5EF4-FFF2-40B4-BE49-F238E27FC236}">
                <a16:creationId xmlns:a16="http://schemas.microsoft.com/office/drawing/2014/main" id="{B24A1516-856A-480E-AEC2-EBCFCED5CC6A}"/>
              </a:ext>
            </a:extLst>
          </p:cNvPr>
          <p:cNvSpPr/>
          <p:nvPr/>
        </p:nvSpPr>
        <p:spPr>
          <a:xfrm>
            <a:off x="4695578" y="314658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785008" y="373098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6" name="Connector: Curved 55">
            <a:extLst>
              <a:ext uri="{FF2B5EF4-FFF2-40B4-BE49-F238E27FC236}">
                <a16:creationId xmlns:a16="http://schemas.microsoft.com/office/drawing/2014/main" id="{E855E9DD-F996-4DFC-833D-8E791AA2B327}"/>
              </a:ext>
            </a:extLst>
          </p:cNvPr>
          <p:cNvCxnSpPr>
            <a:cxnSpLocks/>
            <a:stCxn id="53" idx="0"/>
            <a:endCxn id="54" idx="0"/>
          </p:cNvCxnSpPr>
          <p:nvPr/>
        </p:nvCxnSpPr>
        <p:spPr>
          <a:xfrm rot="16200000" flipH="1">
            <a:off x="5039532" y="2894067"/>
            <a:ext cx="584402" cy="1089430"/>
          </a:xfrm>
          <a:prstGeom prst="curvedConnector3">
            <a:avLst>
              <a:gd name="adj1" fmla="val -39117"/>
            </a:avLst>
          </a:prstGeom>
          <a:ln w="19050">
            <a:tailEnd type="triangle"/>
          </a:ln>
        </p:spPr>
        <p:style>
          <a:lnRef idx="2">
            <a:schemeClr val="accent5">
              <a:shade val="50000"/>
            </a:schemeClr>
          </a:lnRef>
          <a:fillRef idx="1">
            <a:schemeClr val="accent5"/>
          </a:fillRef>
          <a:effectRef idx="0">
            <a:schemeClr val="accent5"/>
          </a:effectRef>
          <a:fontRef idx="minor">
            <a:schemeClr val="lt1"/>
          </a:fontRef>
        </p:style>
      </p:cxnSp>
      <p:cxnSp>
        <p:nvCxnSpPr>
          <p:cNvPr id="75" name="Straight Connector 74">
            <a:extLst>
              <a:ext uri="{FF2B5EF4-FFF2-40B4-BE49-F238E27FC236}">
                <a16:creationId xmlns:a16="http://schemas.microsoft.com/office/drawing/2014/main" id="{B5D3B8F7-02E4-48FA-AFE3-8D5E0E035D82}"/>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FF6B2A6D-E7E6-4CEF-B100-E9374DD9DE9F}"/>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72733466-DF17-45F8-A54C-8ED0E32933B1}"/>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2A56F3F3-87B3-445F-97F7-F234A095F87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F8C89AE3-4484-43CA-A65C-F4A78309BEB2}"/>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B4468901-29BC-4D0A-B566-33B9845B5EA0}"/>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8FBAD1CF-19C1-4A7C-B414-58FA48685D9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591CFEBF-2F64-48E3-A26F-A579E85206E9}"/>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DF8B3282-1EC1-45BD-BABE-A5C84F479E0A}"/>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F78DBE39-06EA-4E59-BE8E-591A7A91D33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34776FE-C725-479D-ADDA-9176E149D513}"/>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86" name="TextBox 85">
                <a:extLst>
                  <a:ext uri="{FF2B5EF4-FFF2-40B4-BE49-F238E27FC236}">
                    <a16:creationId xmlns:a16="http://schemas.microsoft.com/office/drawing/2014/main" id="{A34776FE-C725-479D-ADDA-9176E149D513}"/>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4D8F742-C973-4E35-A547-A4B079AAB894}"/>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87" name="TextBox 86">
                <a:extLst>
                  <a:ext uri="{FF2B5EF4-FFF2-40B4-BE49-F238E27FC236}">
                    <a16:creationId xmlns:a16="http://schemas.microsoft.com/office/drawing/2014/main" id="{B4D8F742-C973-4E35-A547-A4B079AAB894}"/>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FEE48B5-D55D-43BD-94C8-3F2869021790}"/>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88" name="TextBox 87">
                <a:extLst>
                  <a:ext uri="{FF2B5EF4-FFF2-40B4-BE49-F238E27FC236}">
                    <a16:creationId xmlns:a16="http://schemas.microsoft.com/office/drawing/2014/main" id="{BFEE48B5-D55D-43BD-94C8-3F2869021790}"/>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15A2EB44-945C-4087-977B-B8C3C6ADF5A9}"/>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89" name="TextBox 88">
                <a:extLst>
                  <a:ext uri="{FF2B5EF4-FFF2-40B4-BE49-F238E27FC236}">
                    <a16:creationId xmlns:a16="http://schemas.microsoft.com/office/drawing/2014/main" id="{15A2EB44-945C-4087-977B-B8C3C6ADF5A9}"/>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A9B674B-A3D5-4927-9BDF-AD4CB5EEA319}"/>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90" name="TextBox 89">
                <a:extLst>
                  <a:ext uri="{FF2B5EF4-FFF2-40B4-BE49-F238E27FC236}">
                    <a16:creationId xmlns:a16="http://schemas.microsoft.com/office/drawing/2014/main" id="{AA9B674B-A3D5-4927-9BDF-AD4CB5EEA319}"/>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213B563-D741-45A8-9E4C-2B068AFE8079}"/>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91" name="TextBox 90">
                <a:extLst>
                  <a:ext uri="{FF2B5EF4-FFF2-40B4-BE49-F238E27FC236}">
                    <a16:creationId xmlns:a16="http://schemas.microsoft.com/office/drawing/2014/main" id="{3213B563-D741-45A8-9E4C-2B068AFE8079}"/>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5E05D26C-5C8A-4EE7-BF9D-2BC45B34AEC9}"/>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92" name="TextBox 91">
                <a:extLst>
                  <a:ext uri="{FF2B5EF4-FFF2-40B4-BE49-F238E27FC236}">
                    <a16:creationId xmlns:a16="http://schemas.microsoft.com/office/drawing/2014/main" id="{5E05D26C-5C8A-4EE7-BF9D-2BC45B34AEC9}"/>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93" name="Straight Connector 92">
            <a:extLst>
              <a:ext uri="{FF2B5EF4-FFF2-40B4-BE49-F238E27FC236}">
                <a16:creationId xmlns:a16="http://schemas.microsoft.com/office/drawing/2014/main" id="{DEC2A902-6325-4070-996E-7B132A21492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5BBFC7D-5950-4A62-9087-59E8AAE08FEC}"/>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94" name="TextBox 93">
                <a:extLst>
                  <a:ext uri="{FF2B5EF4-FFF2-40B4-BE49-F238E27FC236}">
                    <a16:creationId xmlns:a16="http://schemas.microsoft.com/office/drawing/2014/main" id="{35BBFC7D-5950-4A62-9087-59E8AAE08FEC}"/>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2BABF30-0835-4FD2-BF20-39D65B272168}"/>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95" name="TextBox 94">
                <a:extLst>
                  <a:ext uri="{FF2B5EF4-FFF2-40B4-BE49-F238E27FC236}">
                    <a16:creationId xmlns:a16="http://schemas.microsoft.com/office/drawing/2014/main" id="{F2BABF30-0835-4FD2-BF20-39D65B272168}"/>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6D6E307-15BF-43BB-BDD0-0F5B01BF2414}"/>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96" name="TextBox 95">
                <a:extLst>
                  <a:ext uri="{FF2B5EF4-FFF2-40B4-BE49-F238E27FC236}">
                    <a16:creationId xmlns:a16="http://schemas.microsoft.com/office/drawing/2014/main" id="{96D6E307-15BF-43BB-BDD0-0F5B01BF2414}"/>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F6C370A-6E74-44DB-A648-F8857B5D2E5C}"/>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97" name="TextBox 96">
                <a:extLst>
                  <a:ext uri="{FF2B5EF4-FFF2-40B4-BE49-F238E27FC236}">
                    <a16:creationId xmlns:a16="http://schemas.microsoft.com/office/drawing/2014/main" id="{1F6C370A-6E74-44DB-A648-F8857B5D2E5C}"/>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8DEE55F-D32E-4A7F-927E-C66CB9BD9BC7}"/>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98" name="TextBox 97">
                <a:extLst>
                  <a:ext uri="{FF2B5EF4-FFF2-40B4-BE49-F238E27FC236}">
                    <a16:creationId xmlns:a16="http://schemas.microsoft.com/office/drawing/2014/main" id="{48DEE55F-D32E-4A7F-927E-C66CB9BD9BC7}"/>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99" name="Straight Connector 98">
            <a:extLst>
              <a:ext uri="{FF2B5EF4-FFF2-40B4-BE49-F238E27FC236}">
                <a16:creationId xmlns:a16="http://schemas.microsoft.com/office/drawing/2014/main" id="{95767FEC-A8D6-4DB8-A0A1-7E2B158AB4B3}"/>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2B2A9D44-9B9B-41AF-9576-8D38EDCFE6F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20273363-AAD9-4099-8A06-3E5768B691E2}"/>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Connector 101">
            <a:extLst>
              <a:ext uri="{FF2B5EF4-FFF2-40B4-BE49-F238E27FC236}">
                <a16:creationId xmlns:a16="http://schemas.microsoft.com/office/drawing/2014/main" id="{F093F0C7-3AA7-4C10-ACD5-6B2B933F421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Connector 102">
            <a:extLst>
              <a:ext uri="{FF2B5EF4-FFF2-40B4-BE49-F238E27FC236}">
                <a16:creationId xmlns:a16="http://schemas.microsoft.com/office/drawing/2014/main" id="{907F5392-848E-425E-8EF2-9B43D47B3EB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Straight Connector 103">
            <a:extLst>
              <a:ext uri="{FF2B5EF4-FFF2-40B4-BE49-F238E27FC236}">
                <a16:creationId xmlns:a16="http://schemas.microsoft.com/office/drawing/2014/main" id="{EAB14D0A-5BC1-4F33-86FB-D4B5732DEBB0}"/>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833667A8-1365-4995-B9D3-81C90949FA3F}"/>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F5130D41-B496-488D-9BD7-1EFA2C5EA24F}"/>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D3BF2ABE-172B-4BCE-AD33-B3A539DE138A}"/>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3A9EE1CA-AA1F-408A-BC09-7D7102B578B7}"/>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AAB0D5FE-A689-4A62-8F2D-42BEC833490A}"/>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DB689F26-DC6B-40A1-B874-6A5BB436B29D}"/>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38EDCF99-AC10-4798-98F4-5671ABE51F40}"/>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C82EA2-EB62-4549-8F7E-D065A3AEA2AB}"/>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112" name="TextBox 111">
                <a:extLst>
                  <a:ext uri="{FF2B5EF4-FFF2-40B4-BE49-F238E27FC236}">
                    <a16:creationId xmlns:a16="http://schemas.microsoft.com/office/drawing/2014/main" id="{E8C82EA2-EB62-4549-8F7E-D065A3AEA2AB}"/>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A0EB231-0609-4E13-8C9F-3C256DA207B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114" name="TextBox 113">
            <a:extLst>
              <a:ext uri="{FF2B5EF4-FFF2-40B4-BE49-F238E27FC236}">
                <a16:creationId xmlns:a16="http://schemas.microsoft.com/office/drawing/2014/main" id="{D143377B-8455-4CFB-B1C2-8788A536A0CB}"/>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115" name="Straight Connector 114">
            <a:extLst>
              <a:ext uri="{FF2B5EF4-FFF2-40B4-BE49-F238E27FC236}">
                <a16:creationId xmlns:a16="http://schemas.microsoft.com/office/drawing/2014/main" id="{38199B49-66E5-47A0-AAF1-CCD3516B5FA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524CABA9-9A74-41AF-80B7-501D2313CFA0}"/>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EE1E35CA-C9BC-47AF-AD61-6C5F3BFD12FE}"/>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075077A7-4E1A-48E0-9036-DBAA6610C12F}"/>
              </a:ext>
            </a:extLst>
          </p:cNvPr>
          <p:cNvSpPr/>
          <p:nvPr/>
        </p:nvSpPr>
        <p:spPr>
          <a:xfrm>
            <a:off x="2546853" y="1844429"/>
            <a:ext cx="182880" cy="18288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506E75-FEE5-43E6-B7B5-6CD731FA5DC3}"/>
              </a:ext>
            </a:extLst>
          </p:cNvPr>
          <p:cNvSpPr/>
          <p:nvPr/>
        </p:nvSpPr>
        <p:spPr>
          <a:xfrm>
            <a:off x="8261148" y="5007425"/>
            <a:ext cx="182880" cy="182880"/>
          </a:xfrm>
          <a:prstGeom prst="ellipse">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10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P spid="17" grpId="0" animBg="1"/>
      <p:bldP spid="13"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2532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2786942" y="1661170"/>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8219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8474101" y="4817170"/>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6082608"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6074251"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6082608"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4660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4914970" y="2864567"/>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1391627"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 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4509722" y="2883614"/>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4281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5298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4611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6842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7630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7972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6956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2815966" y="1662586"/>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3598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3926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3558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8" name="Slide Number Placeholder 2">
            <a:extLst>
              <a:ext uri="{FF2B5EF4-FFF2-40B4-BE49-F238E27FC236}">
                <a16:creationId xmlns:a16="http://schemas.microsoft.com/office/drawing/2014/main" id="{E2E8101E-C361-4386-AD8A-1A347D92AFF7}"/>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83</a:t>
            </a:fld>
            <a:endParaRPr lang="en-US"/>
          </a:p>
        </p:txBody>
      </p:sp>
    </p:spTree>
    <p:extLst>
      <p:ext uri="{BB962C8B-B14F-4D97-AF65-F5344CB8AC3E}">
        <p14:creationId xmlns:p14="http://schemas.microsoft.com/office/powerpoint/2010/main" val="315235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1"/>
                                        </p:tgtEl>
                                        <p:attrNameLst>
                                          <p:attrName>style.visibility</p:attrName>
                                        </p:attrNameLst>
                                      </p:cBhvr>
                                      <p:to>
                                        <p:strVal val="visible"/>
                                      </p:to>
                                    </p:set>
                                    <p:animEffect transition="in" filter="fade">
                                      <p:cBhvr>
                                        <p:cTn id="39" dur="500"/>
                                        <p:tgtEl>
                                          <p:spTgt spid="1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fade">
                                      <p:cBhvr>
                                        <p:cTn id="44" dur="500"/>
                                        <p:tgtEl>
                                          <p:spTgt spid="12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fade">
                                      <p:cBhvr>
                                        <p:cTn id="48" dur="1000"/>
                                        <p:tgtEl>
                                          <p:spTgt spid="143"/>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par>
                                <p:cTn id="52" presetID="10" presetClass="entr" presetSubtype="0" fill="hold" nodeType="with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fade">
                                      <p:cBhvr>
                                        <p:cTn id="54" dur="1000"/>
                                        <p:tgtEl>
                                          <p:spTgt spid="158"/>
                                        </p:tgtEl>
                                      </p:cBhvr>
                                    </p:animEffect>
                                  </p:childTnLst>
                                </p:cTn>
                              </p:par>
                              <p:par>
                                <p:cTn id="55" presetID="10" presetClass="entr" presetSubtype="0" fill="hold" nodeType="withEffect">
                                  <p:stCondLst>
                                    <p:cond delay="0"/>
                                  </p:stCondLst>
                                  <p:childTnLst>
                                    <p:set>
                                      <p:cBhvr>
                                        <p:cTn id="56" dur="1" fill="hold">
                                          <p:stCondLst>
                                            <p:cond delay="0"/>
                                          </p:stCondLst>
                                        </p:cTn>
                                        <p:tgtEl>
                                          <p:spTgt spid="159"/>
                                        </p:tgtEl>
                                        <p:attrNameLst>
                                          <p:attrName>style.visibility</p:attrName>
                                        </p:attrNameLst>
                                      </p:cBhvr>
                                      <p:to>
                                        <p:strVal val="visible"/>
                                      </p:to>
                                    </p:set>
                                    <p:animEffect transition="in" filter="fade">
                                      <p:cBhvr>
                                        <p:cTn id="57" dur="1000"/>
                                        <p:tgtEl>
                                          <p:spTgt spid="159"/>
                                        </p:tgtEl>
                                      </p:cBhvr>
                                    </p:animEffect>
                                  </p:childTnLst>
                                </p:cTn>
                              </p:par>
                              <p:par>
                                <p:cTn id="58" presetID="10" presetClass="entr" presetSubtype="0" fill="hold" nodeType="withEffect">
                                  <p:stCondLst>
                                    <p:cond delay="0"/>
                                  </p:stCondLst>
                                  <p:childTnLst>
                                    <p:set>
                                      <p:cBhvr>
                                        <p:cTn id="59" dur="1" fill="hold">
                                          <p:stCondLst>
                                            <p:cond delay="0"/>
                                          </p:stCondLst>
                                        </p:cTn>
                                        <p:tgtEl>
                                          <p:spTgt spid="163"/>
                                        </p:tgtEl>
                                        <p:attrNameLst>
                                          <p:attrName>style.visibility</p:attrName>
                                        </p:attrNameLst>
                                      </p:cBhvr>
                                      <p:to>
                                        <p:strVal val="visible"/>
                                      </p:to>
                                    </p:set>
                                    <p:animEffect transition="in" filter="fade">
                                      <p:cBhvr>
                                        <p:cTn id="60" dur="1000"/>
                                        <p:tgtEl>
                                          <p:spTgt spid="163"/>
                                        </p:tgtEl>
                                      </p:cBhvr>
                                    </p:animEffect>
                                  </p:childTnLst>
                                </p:cTn>
                              </p:par>
                              <p:par>
                                <p:cTn id="61" presetID="10" presetClass="entr" presetSubtype="0" fill="hold" nodeType="withEffect">
                                  <p:stCondLst>
                                    <p:cond delay="0"/>
                                  </p:stCondLst>
                                  <p:childTnLst>
                                    <p:set>
                                      <p:cBhvr>
                                        <p:cTn id="62" dur="1" fill="hold">
                                          <p:stCondLst>
                                            <p:cond delay="0"/>
                                          </p:stCondLst>
                                        </p:cTn>
                                        <p:tgtEl>
                                          <p:spTgt spid="166"/>
                                        </p:tgtEl>
                                        <p:attrNameLst>
                                          <p:attrName>style.visibility</p:attrName>
                                        </p:attrNameLst>
                                      </p:cBhvr>
                                      <p:to>
                                        <p:strVal val="visible"/>
                                      </p:to>
                                    </p:set>
                                    <p:animEffect transition="in" filter="fade">
                                      <p:cBhvr>
                                        <p:cTn id="63" dur="1000"/>
                                        <p:tgtEl>
                                          <p:spTgt spid="1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4"/>
                                        </p:tgtEl>
                                        <p:attrNameLst>
                                          <p:attrName>style.visibility</p:attrName>
                                        </p:attrNameLst>
                                      </p:cBhvr>
                                      <p:to>
                                        <p:strVal val="visible"/>
                                      </p:to>
                                    </p:set>
                                    <p:animEffect transition="in" filter="fade">
                                      <p:cBhvr>
                                        <p:cTn id="6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normAutofit/>
          </a:bodyPr>
          <a:lstStyle/>
          <a:p>
            <a:r>
              <a:rPr lang="en-US" sz="4000"/>
              <a:t>Properties of a Dominant Sequence</a:t>
            </a:r>
          </a:p>
        </p:txBody>
      </p:sp>
      <p:grpSp>
        <p:nvGrpSpPr>
          <p:cNvPr id="7" name="Group 6">
            <a:extLst>
              <a:ext uri="{FF2B5EF4-FFF2-40B4-BE49-F238E27FC236}">
                <a16:creationId xmlns:a16="http://schemas.microsoft.com/office/drawing/2014/main" id="{6C1A3370-F9A3-49E3-8F6F-A66DB37DF524}"/>
              </a:ext>
            </a:extLst>
          </p:cNvPr>
          <p:cNvGrpSpPr/>
          <p:nvPr/>
        </p:nvGrpSpPr>
        <p:grpSpPr>
          <a:xfrm>
            <a:off x="3568959" y="2476321"/>
            <a:ext cx="5179538" cy="3871712"/>
            <a:chOff x="3568959" y="2476321"/>
            <a:chExt cx="5179538" cy="3871712"/>
          </a:xfrm>
        </p:grpSpPr>
        <p:cxnSp>
          <p:nvCxnSpPr>
            <p:cNvPr id="8" name="Straight Connector 7"/>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1</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3"/>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2</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4"/>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3</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5"/>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4</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𝑟𝑏</m:t>
                                </m:r>
                              </m:e>
                              <m:sub>
                                <m:r>
                                  <a:rPr lang="en-US" b="0" i="1" smtClean="0">
                                    <a:latin typeface="Cambria Math" panose="02040503050406030204" pitchFamily="18" charset="0"/>
                                  </a:rPr>
                                  <m:t>5</m:t>
                                </m:r>
                              </m:sub>
                            </m:sSub>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7"/>
                  <a:stretch>
                    <a:fillRect r="-8140"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8"/>
                  <a:stretch>
                    <a:fillRect r="-1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𝑚𝑎𝑥</m:t>
                            </m:r>
                          </m:sub>
                        </m:sSub>
                      </m:oMath>
                    </m:oMathPara>
                  </a14:m>
                  <a:endParaRPr lang="en-US"/>
                </a:p>
              </p:txBody>
            </p:sp>
          </mc:Choice>
          <mc:Fallback xmlns="">
            <p:sp>
              <p:nvSpPr>
                <p:cNvPr id="25" name="TextBox 24"/>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9"/>
                  <a:stretch>
                    <a:fillRect r="-36709"/>
                  </a:stretch>
                </a:blipFill>
              </p:spPr>
              <p:txBody>
                <a:bodyPr/>
                <a:lstStyle/>
                <a:p>
                  <a:r>
                    <a:rPr lang="en-US">
                      <a:noFill/>
                    </a:rPr>
                    <a:t> </a:t>
                  </a:r>
                </a:p>
              </p:txBody>
            </p:sp>
          </mc:Fallback>
        </mc:AlternateContent>
        <p:cxnSp>
          <p:nvCxnSpPr>
            <p:cNvPr id="26" name="Straight Connector 25"/>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0"/>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1"/>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4</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2"/>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5</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3"/>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𝑀</m:t>
                            </m:r>
                          </m:sub>
                        </m:sSub>
                      </m:oMath>
                    </m:oMathPara>
                  </a14:m>
                  <a:endParaRPr lang="en-US" sz="2000"/>
                </a:p>
              </p:txBody>
            </p:sp>
          </mc:Choice>
          <mc:Fallback xmlns="">
            <p:sp>
              <p:nvSpPr>
                <p:cNvPr id="31" name="TextBox 30"/>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4"/>
                  <a:stretch>
                    <a:fillRect r="-183333" b="-1538"/>
                  </a:stretch>
                </a:blipFill>
              </p:spPr>
              <p:txBody>
                <a:bodyPr/>
                <a:lstStyle/>
                <a:p>
                  <a:r>
                    <a:rPr lang="en-US">
                      <a:noFill/>
                    </a:rPr>
                    <a:t> </a:t>
                  </a:r>
                </a:p>
              </p:txBody>
            </p:sp>
          </mc:Fallback>
        </mc:AlternateContent>
        <p:cxnSp>
          <p:nvCxnSpPr>
            <p:cNvPr id="32" name="Straight Connector 31"/>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461494"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𝑚𝑖𝑛</m:t>
                            </m:r>
                          </m:sub>
                        </m:sSub>
                      </m:oMath>
                    </m:oMathPara>
                  </a14:m>
                  <a:endParaRPr lang="en-US"/>
                </a:p>
              </p:txBody>
            </p:sp>
          </mc:Choice>
          <mc:Fallback xmlns="">
            <p:sp>
              <p:nvSpPr>
                <p:cNvPr id="45" name="TextBox 44"/>
                <p:cNvSpPr txBox="1">
                  <a:spLocks noRot="1" noChangeAspect="1" noMove="1" noResize="1" noEditPoints="1" noAdjustHandles="1" noChangeArrowheads="1" noChangeShapeType="1" noTextEdit="1"/>
                </p:cNvSpPr>
                <p:nvPr/>
              </p:nvSpPr>
              <p:spPr>
                <a:xfrm>
                  <a:off x="4461494" y="5508092"/>
                  <a:ext cx="526171" cy="369332"/>
                </a:xfrm>
                <a:prstGeom prst="rect">
                  <a:avLst/>
                </a:prstGeom>
                <a:blipFill>
                  <a:blip r:embed="rId15"/>
                  <a:stretch>
                    <a:fillRect r="-23256" b="-1667"/>
                  </a:stretch>
                </a:blipFill>
              </p:spPr>
              <p:txBody>
                <a:bodyPr/>
                <a:lstStyle/>
                <a:p>
                  <a:r>
                    <a:rPr lang="en-US">
                      <a:noFill/>
                    </a:rPr>
                    <a:t> </a:t>
                  </a:r>
                </a:p>
              </p:txBody>
            </p:sp>
          </mc:Fallback>
        </mc:AlternateContent>
        <p:sp>
          <p:nvSpPr>
            <p:cNvPr id="46" name="TextBox 45"/>
            <p:cNvSpPr txBox="1"/>
            <p:nvPr/>
          </p:nvSpPr>
          <p:spPr>
            <a:xfrm>
              <a:off x="6210293" y="5978701"/>
              <a:ext cx="970347" cy="369332"/>
            </a:xfrm>
            <a:prstGeom prst="rect">
              <a:avLst/>
            </a:prstGeom>
            <a:noFill/>
          </p:spPr>
          <p:txBody>
            <a:bodyPr wrap="square" rtlCol="0">
              <a:spAutoFit/>
            </a:bodyPr>
            <a:lstStyle/>
            <a:p>
              <a:r>
                <a:rPr lang="en-US"/>
                <a:t>Speeds</a:t>
              </a:r>
            </a:p>
          </p:txBody>
        </p:sp>
        <p:sp>
          <p:nvSpPr>
            <p:cNvPr id="47" name="TextBox 46"/>
            <p:cNvSpPr txBox="1"/>
            <p:nvPr/>
          </p:nvSpPr>
          <p:spPr>
            <a:xfrm>
              <a:off x="3568959" y="2476321"/>
              <a:ext cx="461665" cy="2999141"/>
            </a:xfrm>
            <a:prstGeom prst="rect">
              <a:avLst/>
            </a:prstGeom>
            <a:noFill/>
          </p:spPr>
          <p:txBody>
            <a:bodyPr vert="vert270" wrap="square" rtlCol="0">
              <a:spAutoFit/>
            </a:bodyPr>
            <a:lstStyle/>
            <a:p>
              <a:r>
                <a:rPr lang="en-US"/>
                <a:t>Execution Times of the modes</a:t>
              </a:r>
            </a:p>
          </p:txBody>
        </p:sp>
        <p:cxnSp>
          <p:nvCxnSpPr>
            <p:cNvPr id="48" name="Straight Connector 47"/>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64" name="Group 63">
            <a:extLst>
              <a:ext uri="{FF2B5EF4-FFF2-40B4-BE49-F238E27FC236}">
                <a16:creationId xmlns:a16="http://schemas.microsoft.com/office/drawing/2014/main" id="{533E4837-30D6-4A6E-849B-A1A8C39DF0F5}"/>
              </a:ext>
            </a:extLst>
          </p:cNvPr>
          <p:cNvGrpSpPr/>
          <p:nvPr/>
        </p:nvGrpSpPr>
        <p:grpSpPr>
          <a:xfrm>
            <a:off x="5525108" y="2604997"/>
            <a:ext cx="386731" cy="350776"/>
            <a:chOff x="5256395" y="2699021"/>
            <a:chExt cx="386731" cy="350776"/>
          </a:xfrm>
        </p:grpSpPr>
        <p:cxnSp>
          <p:nvCxnSpPr>
            <p:cNvPr id="65" name="Straight Connector 64"/>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7" name="Slide Number Placeholder 2"/>
          <p:cNvSpPr>
            <a:spLocks noGrp="1"/>
          </p:cNvSpPr>
          <p:nvPr>
            <p:ph type="sldNum" sz="quarter" idx="12"/>
          </p:nvPr>
        </p:nvSpPr>
        <p:spPr>
          <a:xfrm>
            <a:off x="8515350" y="6356351"/>
            <a:ext cx="628650" cy="365125"/>
          </a:xfrm>
        </p:spPr>
        <p:txBody>
          <a:bodyPr/>
          <a:lstStyle/>
          <a:p>
            <a:fld id="{9C75D887-1A03-4ABF-9F74-03C35FBA7AA7}" type="slidenum">
              <a:rPr lang="en-US" smtClean="0"/>
              <a:pPr/>
              <a:t>84</a:t>
            </a:fld>
            <a:endParaRPr lang="en-US"/>
          </a:p>
        </p:txBody>
      </p:sp>
      <p:grpSp>
        <p:nvGrpSpPr>
          <p:cNvPr id="68" name="Group 67">
            <a:extLst>
              <a:ext uri="{FF2B5EF4-FFF2-40B4-BE49-F238E27FC236}">
                <a16:creationId xmlns:a16="http://schemas.microsoft.com/office/drawing/2014/main" id="{4D9646B9-1F5F-4B54-8D55-7E8E4E12B784}"/>
              </a:ext>
            </a:extLst>
          </p:cNvPr>
          <p:cNvGrpSpPr/>
          <p:nvPr/>
        </p:nvGrpSpPr>
        <p:grpSpPr>
          <a:xfrm>
            <a:off x="581283" y="3194638"/>
            <a:ext cx="1964977" cy="1761071"/>
            <a:chOff x="581283" y="3194638"/>
            <a:chExt cx="1964977" cy="1761071"/>
          </a:xfrm>
        </p:grpSpPr>
        <mc:AlternateContent xmlns:mc="http://schemas.openxmlformats.org/markup-compatibility/2006" xmlns:a14="http://schemas.microsoft.com/office/drawing/2010/main">
          <mc:Choice Requires="a14">
            <p:sp>
              <p:nvSpPr>
                <p:cNvPr id="69" name="Arrow: Notched Right 10">
                  <a:extLst>
                    <a:ext uri="{FF2B5EF4-FFF2-40B4-BE49-F238E27FC236}">
                      <a16:creationId xmlns:a16="http://schemas.microsoft.com/office/drawing/2014/main" id="{21B137F5-7E3E-401B-8B85-69933C1EDC5D}"/>
                    </a:ext>
                  </a:extLst>
                </p:cNvPr>
                <p:cNvSpPr/>
                <p:nvPr/>
              </p:nvSpPr>
              <p:spPr>
                <a:xfrm flipH="1">
                  <a:off x="581283" y="4325584"/>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9" name="Arrow: Notched Right 10">
                  <a:extLst>
                    <a:ext uri="{FF2B5EF4-FFF2-40B4-BE49-F238E27FC236}">
                      <a16:creationId xmlns:a16="http://schemas.microsoft.com/office/drawing/2014/main" id="{21B137F5-7E3E-401B-8B85-69933C1EDC5D}"/>
                    </a:ext>
                  </a:extLst>
                </p:cNvPr>
                <p:cNvSpPr>
                  <a:spLocks noRot="1" noChangeAspect="1" noMove="1" noResize="1" noEditPoints="1" noAdjustHandles="1" noChangeArrowheads="1" noChangeShapeType="1" noTextEdit="1"/>
                </p:cNvSpPr>
                <p:nvPr/>
              </p:nvSpPr>
              <p:spPr>
                <a:xfrm flipH="1">
                  <a:off x="581283" y="4325584"/>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Arrow: Notched Right 10">
                  <a:extLst>
                    <a:ext uri="{FF2B5EF4-FFF2-40B4-BE49-F238E27FC236}">
                      <a16:creationId xmlns:a16="http://schemas.microsoft.com/office/drawing/2014/main" id="{9DB069F3-E732-48FD-85EE-A1413B97F3EE}"/>
                    </a:ext>
                  </a:extLst>
                </p:cNvPr>
                <p:cNvSpPr/>
                <p:nvPr/>
              </p:nvSpPr>
              <p:spPr>
                <a:xfrm>
                  <a:off x="1734846" y="4325584"/>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0" name="Arrow: Notched Right 10">
                  <a:extLst>
                    <a:ext uri="{FF2B5EF4-FFF2-40B4-BE49-F238E27FC236}">
                      <a16:creationId xmlns:a16="http://schemas.microsoft.com/office/drawing/2014/main" id="{9DB069F3-E732-48FD-85EE-A1413B97F3EE}"/>
                    </a:ext>
                  </a:extLst>
                </p:cNvPr>
                <p:cNvSpPr>
                  <a:spLocks noRot="1" noChangeAspect="1" noMove="1" noResize="1" noEditPoints="1" noAdjustHandles="1" noChangeArrowheads="1" noChangeShapeType="1" noTextEdit="1"/>
                </p:cNvSpPr>
                <p:nvPr/>
              </p:nvSpPr>
              <p:spPr>
                <a:xfrm>
                  <a:off x="1734846" y="4325584"/>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66D8B6C3-B538-4D21-B35F-D1AC81FA09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23265" y="3194638"/>
              <a:ext cx="884928" cy="1179905"/>
            </a:xfrm>
            <a:prstGeom prst="rect">
              <a:avLst/>
            </a:prstGeom>
          </p:spPr>
        </p:pic>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05C0417-13E6-44A8-A66E-A5DB0CFED6C0}"/>
                    </a:ext>
                  </a:extLst>
                </p:cNvPr>
                <p:cNvSpPr txBox="1"/>
                <p:nvPr/>
              </p:nvSpPr>
              <p:spPr>
                <a:xfrm>
                  <a:off x="1414692" y="4455980"/>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a:p>
              </p:txBody>
            </p:sp>
          </mc:Choice>
          <mc:Fallback xmlns="">
            <p:sp>
              <p:nvSpPr>
                <p:cNvPr id="72" name="TextBox 71">
                  <a:extLst>
                    <a:ext uri="{FF2B5EF4-FFF2-40B4-BE49-F238E27FC236}">
                      <a16:creationId xmlns:a16="http://schemas.microsoft.com/office/drawing/2014/main" id="{705C0417-13E6-44A8-A66E-A5DB0CFED6C0}"/>
                    </a:ext>
                  </a:extLst>
                </p:cNvPr>
                <p:cNvSpPr txBox="1">
                  <a:spLocks noRot="1" noChangeAspect="1" noMove="1" noResize="1" noEditPoints="1" noAdjustHandles="1" noChangeArrowheads="1" noChangeShapeType="1" noTextEdit="1"/>
                </p:cNvSpPr>
                <p:nvPr/>
              </p:nvSpPr>
              <p:spPr>
                <a:xfrm>
                  <a:off x="1414692" y="4455980"/>
                  <a:ext cx="298159" cy="369332"/>
                </a:xfrm>
                <a:prstGeom prst="rect">
                  <a:avLst/>
                </a:prstGeom>
                <a:blipFill>
                  <a:blip r:embed="rId19"/>
                  <a:stretch>
                    <a:fillRect l="-10204" r="-1020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1373A22-91BF-4D50-BB4C-D8846C6C0DDB}"/>
                  </a:ext>
                </a:extLst>
              </p:cNvPr>
              <p:cNvSpPr txBox="1"/>
              <p:nvPr/>
            </p:nvSpPr>
            <p:spPr>
              <a:xfrm>
                <a:off x="2834519" y="3635879"/>
                <a:ext cx="65562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73" name="TextBox 72">
                <a:extLst>
                  <a:ext uri="{FF2B5EF4-FFF2-40B4-BE49-F238E27FC236}">
                    <a16:creationId xmlns:a16="http://schemas.microsoft.com/office/drawing/2014/main" id="{21373A22-91BF-4D50-BB4C-D8846C6C0DDB}"/>
                  </a:ext>
                </a:extLst>
              </p:cNvPr>
              <p:cNvSpPr txBox="1">
                <a:spLocks noRot="1" noChangeAspect="1" noMove="1" noResize="1" noEditPoints="1" noAdjustHandles="1" noChangeArrowheads="1" noChangeShapeType="1" noTextEdit="1"/>
              </p:cNvSpPr>
              <p:nvPr/>
            </p:nvSpPr>
            <p:spPr>
              <a:xfrm>
                <a:off x="2834519" y="3635879"/>
                <a:ext cx="655629" cy="738664"/>
              </a:xfrm>
              <a:prstGeom prst="rect">
                <a:avLst/>
              </a:prstGeom>
              <a:blipFill>
                <a:blip r:embed="rId20"/>
                <a:stretch>
                  <a:fillRect/>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1D035BB6-9DA4-44F2-92F5-686216E79AFB}"/>
              </a:ext>
            </a:extLst>
          </p:cNvPr>
          <p:cNvSpPr/>
          <p:nvPr/>
        </p:nvSpPr>
        <p:spPr>
          <a:xfrm>
            <a:off x="5816139" y="3136517"/>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4" name="Freeform 83"/>
          <p:cNvSpPr/>
          <p:nvPr/>
        </p:nvSpPr>
        <p:spPr>
          <a:xfrm>
            <a:off x="5468112" y="2615081"/>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861F41"/>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87" name="Group 86">
            <a:extLst>
              <a:ext uri="{FF2B5EF4-FFF2-40B4-BE49-F238E27FC236}">
                <a16:creationId xmlns:a16="http://schemas.microsoft.com/office/drawing/2014/main" id="{878412D5-1287-462B-9981-1CA41457DE6D}"/>
              </a:ext>
            </a:extLst>
          </p:cNvPr>
          <p:cNvGrpSpPr/>
          <p:nvPr/>
        </p:nvGrpSpPr>
        <p:grpSpPr>
          <a:xfrm>
            <a:off x="7180640" y="4064727"/>
            <a:ext cx="1217046" cy="1010104"/>
            <a:chOff x="6472487" y="3740232"/>
            <a:chExt cx="1217046" cy="780805"/>
          </a:xfrm>
        </p:grpSpPr>
        <p:sp>
          <p:nvSpPr>
            <p:cNvPr id="88" name="Freeform 87"/>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86204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9" name="Freeform 88"/>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86204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0" name="Freeform 89"/>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86204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1" name="Freeform 90"/>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86204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2" name="Freeform 91"/>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862041"/>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93" name="Oval 92">
            <a:extLst>
              <a:ext uri="{FF2B5EF4-FFF2-40B4-BE49-F238E27FC236}">
                <a16:creationId xmlns:a16="http://schemas.microsoft.com/office/drawing/2014/main" id="{FDE920A2-C96B-4991-AB32-91B8BBC65A56}"/>
              </a:ext>
            </a:extLst>
          </p:cNvPr>
          <p:cNvSpPr/>
          <p:nvPr/>
        </p:nvSpPr>
        <p:spPr>
          <a:xfrm>
            <a:off x="8360109" y="5022453"/>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6DD14E7-1B95-4DBF-989E-2A2A05B516B4}"/>
              </a:ext>
            </a:extLst>
          </p:cNvPr>
          <p:cNvGrpSpPr/>
          <p:nvPr/>
        </p:nvGrpSpPr>
        <p:grpSpPr>
          <a:xfrm>
            <a:off x="7649878" y="4266504"/>
            <a:ext cx="386731" cy="350776"/>
            <a:chOff x="6942190" y="3736434"/>
            <a:chExt cx="386731" cy="350776"/>
          </a:xfrm>
        </p:grpSpPr>
        <p:cxnSp>
          <p:nvCxnSpPr>
            <p:cNvPr id="95" name="Straight Connector 94"/>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97" name="Freeform 96"/>
          <p:cNvSpPr/>
          <p:nvPr/>
        </p:nvSpPr>
        <p:spPr>
          <a:xfrm>
            <a:off x="6480960" y="3422807"/>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8" name="Freeform 97"/>
          <p:cNvSpPr/>
          <p:nvPr/>
        </p:nvSpPr>
        <p:spPr>
          <a:xfrm>
            <a:off x="6214491" y="3255391"/>
            <a:ext cx="659130" cy="794259"/>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057A5F81-70D9-4BE5-9FAA-7DA61B44524A}"/>
              </a:ext>
            </a:extLst>
          </p:cNvPr>
          <p:cNvSpPr/>
          <p:nvPr/>
        </p:nvSpPr>
        <p:spPr>
          <a:xfrm>
            <a:off x="6440476" y="3572494"/>
            <a:ext cx="97059"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CDB3B4D5-8ABF-4BAC-B936-5668A0F2A2B5}"/>
              </a:ext>
            </a:extLst>
          </p:cNvPr>
          <p:cNvSpPr txBox="1"/>
          <p:nvPr/>
        </p:nvSpPr>
        <p:spPr>
          <a:xfrm>
            <a:off x="628651" y="1723840"/>
            <a:ext cx="4171032" cy="707886"/>
          </a:xfrm>
          <a:prstGeom prst="rect">
            <a:avLst/>
          </a:prstGeom>
          <a:noFill/>
        </p:spPr>
        <p:txBody>
          <a:bodyPr wrap="square" rtlCol="0">
            <a:spAutoFit/>
          </a:bodyPr>
          <a:lstStyle/>
          <a:p>
            <a:r>
              <a:rPr lang="en-US" sz="2000">
                <a:latin typeface="Garamond" panose="02020404030301010803" pitchFamily="18" charset="0"/>
              </a:rPr>
              <a:t>Lemma 1 : Dominant sequences do not contain any decreasing subsequences.</a:t>
            </a:r>
          </a:p>
        </p:txBody>
      </p:sp>
      <p:sp>
        <p:nvSpPr>
          <p:cNvPr id="81" name="Freeform 20">
            <a:extLst>
              <a:ext uri="{FF2B5EF4-FFF2-40B4-BE49-F238E27FC236}">
                <a16:creationId xmlns:a16="http://schemas.microsoft.com/office/drawing/2014/main" id="{BDAA5D4D-EB3A-4272-968B-F462C9DD11D4}"/>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2" name="Freeform 20">
            <a:extLst>
              <a:ext uri="{FF2B5EF4-FFF2-40B4-BE49-F238E27FC236}">
                <a16:creationId xmlns:a16="http://schemas.microsoft.com/office/drawing/2014/main" id="{C88D4E61-26AC-4EDD-9904-168A73672E5E}"/>
              </a:ext>
            </a:extLst>
          </p:cNvPr>
          <p:cNvSpPr/>
          <p:nvPr/>
        </p:nvSpPr>
        <p:spPr>
          <a:xfrm>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Freeform 20">
            <a:extLst>
              <a:ext uri="{FF2B5EF4-FFF2-40B4-BE49-F238E27FC236}">
                <a16:creationId xmlns:a16="http://schemas.microsoft.com/office/drawing/2014/main" id="{1528C17E-9277-4F62-9848-B51B8CF01A4B}"/>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ACFCD27-8372-481E-BCDB-8AF875CA6C22}"/>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2" name="Rectangle 101">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21"/>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D4FF539A-A15E-46E2-A4B8-2114DF8553A9}"/>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𝜶</m:t>
                        </m:r>
                      </m:e>
                      <m:sup>
                        <m:r>
                          <a:rPr lang="en-US" b="1" i="1" smtClean="0">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03" name="Rectangle 102">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22"/>
                <a:stretch>
                  <a:fillRect l="-2752" t="-10000" b="-26667"/>
                </a:stretch>
              </a:blipFill>
              <a:ln w="57150">
                <a:noFill/>
              </a:ln>
            </p:spPr>
            <p:txBody>
              <a:bodyPr/>
              <a:lstStyle/>
              <a:p>
                <a:r>
                  <a:rPr lang="en-US">
                    <a:noFill/>
                  </a:rPr>
                  <a:t> </a:t>
                </a:r>
              </a:p>
            </p:txBody>
          </p:sp>
        </mc:Fallback>
      </mc:AlternateContent>
      <p:sp>
        <p:nvSpPr>
          <p:cNvPr id="104" name="Rectangle 103">
            <a:extLst>
              <a:ext uri="{FF2B5EF4-FFF2-40B4-BE49-F238E27FC236}">
                <a16:creationId xmlns:a16="http://schemas.microsoft.com/office/drawing/2014/main" id="{8B6E0476-68BF-4E4E-8DCA-2A1E92339843}"/>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5" name="Group 104">
            <a:extLst>
              <a:ext uri="{FF2B5EF4-FFF2-40B4-BE49-F238E27FC236}">
                <a16:creationId xmlns:a16="http://schemas.microsoft.com/office/drawing/2014/main" id="{71E5D26C-0609-4E37-ABF1-F447E267108A}"/>
              </a:ext>
            </a:extLst>
          </p:cNvPr>
          <p:cNvGrpSpPr/>
          <p:nvPr/>
        </p:nvGrpSpPr>
        <p:grpSpPr>
          <a:xfrm>
            <a:off x="8282472" y="2601575"/>
            <a:ext cx="677819" cy="671291"/>
            <a:chOff x="2569106" y="4583291"/>
            <a:chExt cx="2289414" cy="2267369"/>
          </a:xfrm>
        </p:grpSpPr>
        <p:grpSp>
          <p:nvGrpSpPr>
            <p:cNvPr id="106" name="Group 105">
              <a:extLst>
                <a:ext uri="{FF2B5EF4-FFF2-40B4-BE49-F238E27FC236}">
                  <a16:creationId xmlns:a16="http://schemas.microsoft.com/office/drawing/2014/main" id="{6AFDAE3C-3C63-49A9-8852-ED0F8EBE670C}"/>
                </a:ext>
              </a:extLst>
            </p:cNvPr>
            <p:cNvGrpSpPr/>
            <p:nvPr/>
          </p:nvGrpSpPr>
          <p:grpSpPr>
            <a:xfrm>
              <a:off x="2569106" y="5333472"/>
              <a:ext cx="2289414" cy="1517188"/>
              <a:chOff x="5625677" y="5075558"/>
              <a:chExt cx="2289414" cy="1517188"/>
            </a:xfrm>
          </p:grpSpPr>
          <p:cxnSp>
            <p:nvCxnSpPr>
              <p:cNvPr id="108" name="Straight Connector 107">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517FC91C-EA94-494C-AEE9-B3D9EA65E3B5}"/>
                  </a:ext>
                </a:extLst>
              </p:cNvPr>
              <p:cNvGrpSpPr/>
              <p:nvPr/>
            </p:nvGrpSpPr>
            <p:grpSpPr>
              <a:xfrm>
                <a:off x="7436631" y="5622963"/>
                <a:ext cx="478460" cy="444269"/>
                <a:chOff x="4113562" y="3831524"/>
                <a:chExt cx="823157" cy="764336"/>
              </a:xfrm>
            </p:grpSpPr>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C5D6E683-8653-4802-ABBB-961C1CB5FD0B}"/>
                        </a:ext>
                      </a:extLst>
                    </p:cNvPr>
                    <p:cNvSpPr txBox="1"/>
                    <p:nvPr/>
                  </p:nvSpPr>
                  <p:spPr>
                    <a:xfrm>
                      <a:off x="4113562" y="3887010"/>
                      <a:ext cx="823157" cy="70885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1</m:t>
                                </m:r>
                              </m:sub>
                            </m:sSub>
                          </m:oMath>
                        </m:oMathPara>
                      </a14:m>
                      <a:endParaRPr lang="en-US" sz="1000" b="0"/>
                    </a:p>
                  </p:txBody>
                </p:sp>
              </mc:Choice>
              <mc:Fallback xmlns="">
                <p:sp>
                  <p:nvSpPr>
                    <p:cNvPr id="117" name="TextBox 116">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113562" y="3887010"/>
                      <a:ext cx="823157" cy="708850"/>
                    </a:xfrm>
                    <a:prstGeom prst="rect">
                      <a:avLst/>
                    </a:prstGeom>
                    <a:blipFill>
                      <a:blip r:embed="rId23"/>
                      <a:stretch>
                        <a:fillRect l="-39130" r="-13043" b="-35000"/>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141BCC7D-037A-48A7-BBD4-CF73DDC94378}"/>
                  </a:ext>
                </a:extLst>
              </p:cNvPr>
              <p:cNvGrpSpPr/>
              <p:nvPr/>
            </p:nvGrpSpPr>
            <p:grpSpPr>
              <a:xfrm>
                <a:off x="5625677" y="6134969"/>
                <a:ext cx="486357" cy="457777"/>
                <a:chOff x="4104104" y="4718020"/>
                <a:chExt cx="836746" cy="787573"/>
              </a:xfrm>
            </p:grpSpPr>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162E5F5-8224-4549-BCDE-7FC247CBA355}"/>
                        </a:ext>
                      </a:extLst>
                    </p:cNvPr>
                    <p:cNvSpPr txBox="1"/>
                    <p:nvPr/>
                  </p:nvSpPr>
                  <p:spPr>
                    <a:xfrm>
                      <a:off x="4104104" y="4796741"/>
                      <a:ext cx="836746" cy="70885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𝜔</m:t>
                                </m:r>
                              </m:e>
                              <m:sub>
                                <m:r>
                                  <a:rPr lang="en-US" sz="1000" b="0" i="1" smtClean="0">
                                    <a:latin typeface="Cambria Math" panose="02040503050406030204" pitchFamily="18" charset="0"/>
                                  </a:rPr>
                                  <m:t>0</m:t>
                                </m:r>
                              </m:sub>
                            </m:sSub>
                          </m:oMath>
                        </m:oMathPara>
                      </a14:m>
                      <a:endParaRPr lang="en-US" sz="1000" b="0"/>
                    </a:p>
                  </p:txBody>
                </p:sp>
              </mc:Choice>
              <mc:Fallback xmlns="">
                <p:sp>
                  <p:nvSpPr>
                    <p:cNvPr id="115" name="TextBox 114">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4104104" y="4796741"/>
                      <a:ext cx="836746" cy="708852"/>
                    </a:xfrm>
                    <a:prstGeom prst="rect">
                      <a:avLst/>
                    </a:prstGeom>
                    <a:blipFill>
                      <a:blip r:embed="rId24"/>
                      <a:stretch>
                        <a:fillRect l="-39130" r="-13043" b="-30000"/>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AAD1CB52-7C56-4A13-8555-E9C5F4E352BE}"/>
                  </a:ext>
                </a:extLst>
              </p:cNvPr>
              <p:cNvGrpSpPr/>
              <p:nvPr/>
            </p:nvGrpSpPr>
            <p:grpSpPr>
              <a:xfrm>
                <a:off x="6634681" y="5075558"/>
                <a:ext cx="209164" cy="405268"/>
                <a:chOff x="4326099" y="2952172"/>
                <a:chExt cx="359853" cy="697237"/>
              </a:xfrm>
            </p:grpSpPr>
            <p:sp>
              <p:nvSpPr>
                <p:cNvPr id="113" name="TextBox 112">
                  <a:extLst>
                    <a:ext uri="{FF2B5EF4-FFF2-40B4-BE49-F238E27FC236}">
                      <a16:creationId xmlns:a16="http://schemas.microsoft.com/office/drawing/2014/main" id="{FCF6FA37-9448-4B78-B1BE-2B47646699F8}"/>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b="0"/>
                </a:p>
              </p:txBody>
            </p:sp>
            <p:sp>
              <p:nvSpPr>
                <p:cNvPr id="114" name="Rectangle 113">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0BADE970-1FDA-4A1F-96AC-CED5A31A25D2}"/>
                    </a:ext>
                  </a:extLst>
                </p:cNvPr>
                <p:cNvSpPr/>
                <p:nvPr/>
              </p:nvSpPr>
              <p:spPr>
                <a:xfrm>
                  <a:off x="2941009" y="4583291"/>
                  <a:ext cx="1443098" cy="69099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7" name="Rectangle 106">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941009" y="4583291"/>
                  <a:ext cx="1443098" cy="690995"/>
                </a:xfrm>
                <a:prstGeom prst="rect">
                  <a:avLst/>
                </a:prstGeom>
                <a:blipFill>
                  <a:blip r:embed="rId25"/>
                  <a:stretch>
                    <a:fillRect b="-24242"/>
                  </a:stretch>
                </a:blipFill>
              </p:spPr>
              <p:txBody>
                <a:bodyPr/>
                <a:lstStyle/>
                <a:p>
                  <a:r>
                    <a:rPr lang="en-US">
                      <a:noFill/>
                    </a:rPr>
                    <a:t> </a:t>
                  </a:r>
                </a:p>
              </p:txBody>
            </p:sp>
          </mc:Fallback>
        </mc:AlternateContent>
      </p:grpSp>
      <p:grpSp>
        <p:nvGrpSpPr>
          <p:cNvPr id="119" name="Group 118">
            <a:extLst>
              <a:ext uri="{FF2B5EF4-FFF2-40B4-BE49-F238E27FC236}">
                <a16:creationId xmlns:a16="http://schemas.microsoft.com/office/drawing/2014/main" id="{30F47602-1972-49ED-9934-CF7D984F14EE}"/>
              </a:ext>
            </a:extLst>
          </p:cNvPr>
          <p:cNvGrpSpPr/>
          <p:nvPr/>
        </p:nvGrpSpPr>
        <p:grpSpPr>
          <a:xfrm>
            <a:off x="6429605" y="3300404"/>
            <a:ext cx="386731" cy="350776"/>
            <a:chOff x="6942190" y="3736434"/>
            <a:chExt cx="386731" cy="350776"/>
          </a:xfrm>
        </p:grpSpPr>
        <p:cxnSp>
          <p:nvCxnSpPr>
            <p:cNvPr id="120" name="Straight Connector 119">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2" name="Rectangle 1">
            <a:extLst>
              <a:ext uri="{FF2B5EF4-FFF2-40B4-BE49-F238E27FC236}">
                <a16:creationId xmlns:a16="http://schemas.microsoft.com/office/drawing/2014/main" id="{66FC7C6E-E286-42CA-A098-1D214A69AC98}"/>
              </a:ext>
            </a:extLst>
          </p:cNvPr>
          <p:cNvSpPr/>
          <p:nvPr/>
        </p:nvSpPr>
        <p:spPr>
          <a:xfrm>
            <a:off x="535915" y="2431726"/>
            <a:ext cx="8503509" cy="39246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F0768A85-0A49-4493-9D00-E345C0D7C045}"/>
              </a:ext>
            </a:extLst>
          </p:cNvPr>
          <p:cNvSpPr/>
          <p:nvPr/>
        </p:nvSpPr>
        <p:spPr>
          <a:xfrm>
            <a:off x="5050914" y="1552797"/>
            <a:ext cx="3805264" cy="87884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DDE594B8-EE1D-4731-887C-246B5804D19B}"/>
              </a:ext>
            </a:extLst>
          </p:cNvPr>
          <p:cNvSpPr txBox="1"/>
          <p:nvPr/>
        </p:nvSpPr>
        <p:spPr>
          <a:xfrm>
            <a:off x="858918" y="3173556"/>
            <a:ext cx="7427155" cy="1569660"/>
          </a:xfrm>
          <a:prstGeom prst="rect">
            <a:avLst/>
          </a:prstGeom>
          <a:solidFill>
            <a:schemeClr val="bg1"/>
          </a:solidFill>
          <a:ln w="57150">
            <a:solidFill>
              <a:srgbClr val="843C0C"/>
            </a:solidFill>
          </a:ln>
        </p:spPr>
        <p:txBody>
          <a:bodyPr wrap="square" rtlCol="0">
            <a:spAutoFit/>
          </a:bodyPr>
          <a:lstStyle/>
          <a:p>
            <a:pPr algn="ctr"/>
            <a:r>
              <a:rPr lang="en-US" sz="3200">
                <a:latin typeface="Garamond" panose="02020404030301010803" pitchFamily="18" charset="0"/>
              </a:rPr>
              <a:t>Decreasing sequences may be transformed into nondecreasing sequences with</a:t>
            </a:r>
            <a:br>
              <a:rPr lang="en-US" sz="3200">
                <a:latin typeface="Garamond" panose="02020404030301010803" pitchFamily="18" charset="0"/>
              </a:rPr>
            </a:br>
            <a:r>
              <a:rPr lang="en-US" sz="3200" b="1">
                <a:latin typeface="Garamond" panose="02020404030301010803" pitchFamily="18" charset="0"/>
              </a:rPr>
              <a:t>equal or greater demand.</a:t>
            </a:r>
          </a:p>
        </p:txBody>
      </p:sp>
    </p:spTree>
    <p:custDataLst>
      <p:tags r:id="rId1"/>
    </p:custDataLst>
    <p:extLst>
      <p:ext uri="{BB962C8B-B14F-4D97-AF65-F5344CB8AC3E}">
        <p14:creationId xmlns:p14="http://schemas.microsoft.com/office/powerpoint/2010/main" val="3352795604"/>
      </p:ext>
    </p:extLst>
  </p:cSld>
  <p:clrMapOvr>
    <a:masterClrMapping/>
  </p:clrMapOvr>
  <mc:AlternateContent xmlns:mc="http://schemas.openxmlformats.org/markup-compatibility/2006" xmlns:p14="http://schemas.microsoft.com/office/powerpoint/2010/main">
    <mc:Choice Requires="p14">
      <p:transition spd="slow" p14:dur="2000" advTm="3942"/>
    </mc:Choice>
    <mc:Fallback xmlns="">
      <p:transition spd="slow" advTm="39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animBg="1"/>
      <p:bldP spid="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2183556" y="5776728"/>
                <a:ext cx="925110" cy="3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2183556" y="5776728"/>
                <a:ext cx="925110" cy="309406"/>
              </a:xfrm>
              <a:prstGeom prst="rect">
                <a:avLst/>
              </a:prstGeom>
              <a:blipFill>
                <a:blip r:embed="rId3"/>
                <a:stretch>
                  <a:fillRect b="-4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3255509"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3255509" y="5776727"/>
                <a:ext cx="925110" cy="320917"/>
              </a:xfrm>
              <a:prstGeom prst="rect">
                <a:avLst/>
              </a:prstGeom>
              <a:blipFill>
                <a:blip r:embed="rId4"/>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4327462"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4327462" y="5776727"/>
                <a:ext cx="925110" cy="320917"/>
              </a:xfrm>
              <a:prstGeom prst="rect">
                <a:avLst/>
              </a:prstGeom>
              <a:blipFill>
                <a:blip r:embed="rId5"/>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5439103"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5439103" y="5776727"/>
                <a:ext cx="925110" cy="320917"/>
              </a:xfrm>
              <a:prstGeom prst="rect">
                <a:avLst/>
              </a:prstGeom>
              <a:blipFill>
                <a:blip r:embed="rId6"/>
                <a:stretch>
                  <a:fillRect b="-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6511056" y="5776727"/>
                <a:ext cx="925110" cy="320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𝒓𝒃</m:t>
                              </m:r>
                            </m:e>
                            <m:sub>
                              <m:r>
                                <a:rPr lang="en-US" sz="2000" b="1" i="1" smtClean="0">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6511056" y="5776727"/>
                <a:ext cx="925110" cy="320917"/>
              </a:xfrm>
              <a:prstGeom prst="rect">
                <a:avLst/>
              </a:prstGeom>
              <a:blipFill>
                <a:blip r:embed="rId7"/>
                <a:stretch>
                  <a:fillRect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665713" y="179014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665713" y="1790144"/>
                <a:ext cx="254664" cy="290243"/>
              </a:xfrm>
              <a:prstGeom prst="rect">
                <a:avLst/>
              </a:prstGeom>
              <a:blipFill>
                <a:blip r:embed="rId8"/>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7952535" y="5775278"/>
                <a:ext cx="84329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7952535" y="5775278"/>
                <a:ext cx="843290" cy="292809"/>
              </a:xfrm>
              <a:prstGeom prst="rect">
                <a:avLst/>
              </a:prstGeom>
              <a:blipFill>
                <a:blip r:embed="rId9"/>
                <a:stretch>
                  <a:fillRect b="-333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665713" y="23973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665713" y="2397324"/>
                <a:ext cx="254664" cy="290243"/>
              </a:xfrm>
              <a:prstGeom prst="rect">
                <a:avLst/>
              </a:prstGeom>
              <a:blipFill>
                <a:blip r:embed="rId10"/>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666636" y="2997642"/>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666636" y="2997642"/>
                <a:ext cx="254664" cy="290243"/>
              </a:xfrm>
              <a:prstGeom prst="rect">
                <a:avLst/>
              </a:prstGeom>
              <a:blipFill>
                <a:blip r:embed="rId11"/>
                <a:stretch>
                  <a:fillRect r="-57143"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661263" y="3603651"/>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661263" y="3603651"/>
                <a:ext cx="254664" cy="290243"/>
              </a:xfrm>
              <a:prstGeom prst="rect">
                <a:avLst/>
              </a:prstGeom>
              <a:blipFill>
                <a:blip r:embed="rId12"/>
                <a:stretch>
                  <a:fillRect r="-57143" b="-3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666636" y="4210830"/>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666636" y="4210830"/>
                <a:ext cx="254664" cy="290243"/>
              </a:xfrm>
              <a:prstGeom prst="rect">
                <a:avLst/>
              </a:prstGeom>
              <a:blipFill>
                <a:blip r:embed="rId13"/>
                <a:stretch>
                  <a:fillRect r="-59524" b="-4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613642" y="4947924"/>
                <a:ext cx="254664" cy="290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613642" y="4947924"/>
                <a:ext cx="254664" cy="290243"/>
              </a:xfrm>
              <a:prstGeom prst="rect">
                <a:avLst/>
              </a:prstGeom>
              <a:blipFill>
                <a:blip r:embed="rId14"/>
                <a:stretch>
                  <a:fillRect r="-82927" b="-4042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1258446" y="5775278"/>
                <a:ext cx="925110" cy="2928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𝝎</m:t>
                          </m:r>
                        </m:e>
                        <m:sub>
                          <m:r>
                            <a:rPr lang="en-US" sz="2000" b="1" i="1" smtClean="0">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1258446" y="5775278"/>
                <a:ext cx="925110" cy="292809"/>
              </a:xfrm>
              <a:prstGeom prst="rect">
                <a:avLst/>
              </a:prstGeom>
              <a:blipFill>
                <a:blip r:embed="rId15"/>
                <a:stretch>
                  <a:fillRect b="-395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2532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2786942" y="1661170"/>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8219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8474101" y="4817170"/>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6082608"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6074251"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6082608"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4660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4914970" y="2864567"/>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1391627"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4509722" y="2883614"/>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4281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5298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4611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6842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7630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7972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6956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2815966" y="1662586"/>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3598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3926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3558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8" name="Slide Number Placeholder 2">
            <a:extLst>
              <a:ext uri="{FF2B5EF4-FFF2-40B4-BE49-F238E27FC236}">
                <a16:creationId xmlns:a16="http://schemas.microsoft.com/office/drawing/2014/main" id="{44C272D0-C544-416F-A24C-992F12980B0A}"/>
              </a:ext>
            </a:extLst>
          </p:cNvPr>
          <p:cNvSpPr>
            <a:spLocks noGrp="1"/>
          </p:cNvSpPr>
          <p:nvPr>
            <p:ph type="sldNum" sz="quarter" idx="12"/>
          </p:nvPr>
        </p:nvSpPr>
        <p:spPr>
          <a:xfrm>
            <a:off x="8515350" y="6356351"/>
            <a:ext cx="628650" cy="365125"/>
          </a:xfrm>
        </p:spPr>
        <p:txBody>
          <a:bodyPr/>
          <a:lstStyle/>
          <a:p>
            <a:fld id="{9C75D887-1A03-4ABF-9F74-03C35FBA7AA7}" type="slidenum">
              <a:rPr lang="en-US" smtClean="0"/>
              <a:pPr/>
              <a:t>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smtClean="0">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8.2|7.8|6|2.3"/>
</p:tagLst>
</file>

<file path=ppt/tags/tag19.xml><?xml version="1.0" encoding="utf-8"?>
<p:tagLst xmlns:a="http://schemas.openxmlformats.org/drawingml/2006/main" xmlns:r="http://schemas.openxmlformats.org/officeDocument/2006/relationships" xmlns:p="http://schemas.openxmlformats.org/presentationml/2006/main">
  <p:tag name="TIMING" val="|5.2|3|4.6|4.5|4.9"/>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1.xml><?xml version="1.0" encoding="utf-8"?>
<p:tagLst xmlns:a="http://schemas.openxmlformats.org/drawingml/2006/main" xmlns:r="http://schemas.openxmlformats.org/officeDocument/2006/relationships" xmlns:p="http://schemas.openxmlformats.org/presentationml/2006/main">
  <p:tag name="TIMING" val="|14.3"/>
</p:tagLst>
</file>

<file path=ppt/tags/tag22.xml><?xml version="1.0" encoding="utf-8"?>
<p:tagLst xmlns:a="http://schemas.openxmlformats.org/drawingml/2006/main" xmlns:r="http://schemas.openxmlformats.org/officeDocument/2006/relationships" xmlns:p="http://schemas.openxmlformats.org/presentationml/2006/main">
  <p:tag name="TIMING" val="|12.1"/>
</p:tagLst>
</file>

<file path=ppt/tags/tag23.xml><?xml version="1.0" encoding="utf-8"?>
<p:tagLst xmlns:a="http://schemas.openxmlformats.org/drawingml/2006/main" xmlns:r="http://schemas.openxmlformats.org/officeDocument/2006/relationships" xmlns:p="http://schemas.openxmlformats.org/presentationml/2006/main">
  <p:tag name="TIMING" val="|24.7"/>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8.7|8.5|5.8|4"/>
</p:tagLst>
</file>

<file path=ppt/tags/tag26.xml><?xml version="1.0" encoding="utf-8"?>
<p:tagLst xmlns:a="http://schemas.openxmlformats.org/drawingml/2006/main" xmlns:r="http://schemas.openxmlformats.org/officeDocument/2006/relationships" xmlns:p="http://schemas.openxmlformats.org/presentationml/2006/main">
  <p:tag name="TIMING" val="|15.8|2.3|1.9|1.8"/>
</p:tagLst>
</file>

<file path=ppt/tags/tag27.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28.xml><?xml version="1.0" encoding="utf-8"?>
<p:tagLst xmlns:a="http://schemas.openxmlformats.org/drawingml/2006/main" xmlns:r="http://schemas.openxmlformats.org/officeDocument/2006/relationships" xmlns:p="http://schemas.openxmlformats.org/presentationml/2006/main">
  <p:tag name="TIMING" val="|5.8|16.4|1.4|1.1|7.7|1.5"/>
</p:tagLst>
</file>

<file path=ppt/tags/tag29.xml><?xml version="1.0" encoding="utf-8"?>
<p:tagLst xmlns:a="http://schemas.openxmlformats.org/drawingml/2006/main" xmlns:r="http://schemas.openxmlformats.org/officeDocument/2006/relationships" xmlns:p="http://schemas.openxmlformats.org/presentationml/2006/main">
  <p:tag name="TIMING" val="|5.8|16.4|1.4|1.1|7.7|1.5"/>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30.xml><?xml version="1.0" encoding="utf-8"?>
<p:tagLst xmlns:a="http://schemas.openxmlformats.org/drawingml/2006/main" xmlns:r="http://schemas.openxmlformats.org/officeDocument/2006/relationships" xmlns:p="http://schemas.openxmlformats.org/presentationml/2006/main">
  <p:tag name="TIMING" val="|0.2|0.6|0.5|0.7"/>
</p:tagLst>
</file>

<file path=ppt/tags/tag31.xml><?xml version="1.0" encoding="utf-8"?>
<p:tagLst xmlns:a="http://schemas.openxmlformats.org/drawingml/2006/main" xmlns:r="http://schemas.openxmlformats.org/officeDocument/2006/relationships" xmlns:p="http://schemas.openxmlformats.org/presentationml/2006/main">
  <p:tag name="TIMING" val="|0.7|0.4|0.6|0.6|0.4|0.1|0.2"/>
</p:tagLst>
</file>

<file path=ppt/tags/tag32.xml><?xml version="1.0" encoding="utf-8"?>
<p:tagLst xmlns:a="http://schemas.openxmlformats.org/drawingml/2006/main" xmlns:r="http://schemas.openxmlformats.org/officeDocument/2006/relationships" xmlns:p="http://schemas.openxmlformats.org/presentationml/2006/main">
  <p:tag name="TIMING" val="|0.7|0.4|0.6|0.6|0.4|0.1|0.2"/>
</p:tagLst>
</file>

<file path=ppt/tags/tag33.xml><?xml version="1.0" encoding="utf-8"?>
<p:tagLst xmlns:a="http://schemas.openxmlformats.org/drawingml/2006/main" xmlns:r="http://schemas.openxmlformats.org/officeDocument/2006/relationships" xmlns:p="http://schemas.openxmlformats.org/presentationml/2006/main">
  <p:tag name="TIMING" val="|11.4|7.9|3.1|7.9"/>
</p:tagLst>
</file>

<file path=ppt/tags/tag34.xml><?xml version="1.0" encoding="utf-8"?>
<p:tagLst xmlns:a="http://schemas.openxmlformats.org/drawingml/2006/main" xmlns:r="http://schemas.openxmlformats.org/officeDocument/2006/relationships" xmlns:p="http://schemas.openxmlformats.org/presentationml/2006/main">
  <p:tag name="TIMING" val="|11.4|7.9|3.1|7.9"/>
</p:tagLst>
</file>

<file path=ppt/tags/tag35.xml><?xml version="1.0" encoding="utf-8"?>
<p:tagLst xmlns:a="http://schemas.openxmlformats.org/drawingml/2006/main" xmlns:r="http://schemas.openxmlformats.org/officeDocument/2006/relationships" xmlns:p="http://schemas.openxmlformats.org/presentationml/2006/main">
  <p:tag name="TIMING" val="|0.7|0.4|0.6|0.6|0.4|0.1|0.2"/>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1450</TotalTime>
  <Words>5049</Words>
  <Application>Microsoft Office PowerPoint</Application>
  <PresentationFormat>On-screen Show (4:3)</PresentationFormat>
  <Paragraphs>1502</Paragraphs>
  <Slides>84</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Cambria Math</vt:lpstr>
      <vt:lpstr>Garamond</vt:lpstr>
      <vt:lpstr>Office Theme</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Future Work</vt:lpstr>
      <vt:lpstr>Conclusion</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Old Slides</vt:lpstr>
      <vt:lpstr>A Visual Comparison</vt:lpstr>
      <vt:lpstr>Dominant Sequence Visualization</vt:lpstr>
      <vt:lpstr>Properties of a Dominant Sequence</vt:lpstr>
      <vt:lpstr>Properties of a Dominant Sequence</vt:lpstr>
      <vt:lpstr>Properties of a Dominant Sequence</vt:lpstr>
      <vt:lpstr>Properties of a Dominant Sequence</vt:lpstr>
      <vt:lpstr>Properties of a Dominant Sequence</vt:lpstr>
      <vt:lpstr>Dominant Sequence</vt:lpstr>
      <vt:lpstr>Dominant Sequence Visualized</vt:lpstr>
      <vt:lpstr>Dominant Sequence Visualized</vt:lpstr>
      <vt:lpstr>Acceleration Limits (on AVR)</vt:lpstr>
      <vt:lpstr>Acceleration Limits (on AVR)</vt:lpstr>
      <vt:lpstr>Conclusion</vt:lpstr>
      <vt:lpstr>Conclusion</vt:lpstr>
      <vt:lpstr>Stages of a typical 4-stroke Engine of a Car</vt:lpstr>
      <vt:lpstr>AVR Tasks – Speed or WCET?</vt:lpstr>
      <vt:lpstr>AVR Task</vt:lpstr>
      <vt:lpstr>Worst-case AVR Task Demand</vt:lpstr>
      <vt:lpstr>Digraph Real-Time (DRT) Approach</vt:lpstr>
      <vt:lpstr>Engine Control Modules (ECMs)</vt:lpstr>
      <vt:lpstr>Engine Control Modules (ECMs)</vt:lpstr>
      <vt:lpstr>Engine Control:  Adaptive Variable-Rate (AVR) Tasks</vt:lpstr>
      <vt:lpstr>Engine Control:  Adaptive Variable-Rate (AVR) Tasks</vt:lpstr>
      <vt:lpstr>Motivation &amp; Problem Statement</vt:lpstr>
      <vt:lpstr>Engine Control:  Adaptive Variable-Rate (AVR) Tasks</vt:lpstr>
      <vt:lpstr>ECM Real-Time Tasks</vt:lpstr>
      <vt:lpstr>Trivial Solution</vt:lpstr>
      <vt:lpstr>Worst-case AVR Task Demand</vt:lpstr>
      <vt:lpstr>Worst-case AVR Task Demand</vt:lpstr>
      <vt:lpstr>Demand of AVR Tasks</vt:lpstr>
      <vt:lpstr>Properties of a Dominant Sequence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Willcock</dc:creator>
  <cp:lastModifiedBy>Aaron</cp:lastModifiedBy>
  <cp:revision>25</cp:revision>
  <dcterms:created xsi:type="dcterms:W3CDTF">2016-10-18T19:03:25Z</dcterms:created>
  <dcterms:modified xsi:type="dcterms:W3CDTF">2021-02-04T20:07:08Z</dcterms:modified>
</cp:coreProperties>
</file>